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embeddedFontLst>
    <p:embeddedFont>
      <p:font typeface="Roboto"/>
      <p:regular r:id="rId34"/>
      <p:bold r:id="rId35"/>
      <p:italic r:id="rId36"/>
      <p:boldItalic r:id="rId37"/>
    </p:embeddedFont>
    <p:embeddedFont>
      <p:font typeface="Syncopate"/>
      <p:regular r:id="rId38"/>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oboto-bold.fntdata"/><Relationship Id="rId12" Type="http://schemas.openxmlformats.org/officeDocument/2006/relationships/slide" Target="slides/slide6.xml"/><Relationship Id="rId34" Type="http://schemas.openxmlformats.org/officeDocument/2006/relationships/font" Target="fonts/Roboto-regular.fntdata"/><Relationship Id="rId15" Type="http://schemas.openxmlformats.org/officeDocument/2006/relationships/slide" Target="slides/slide9.xml"/><Relationship Id="rId37" Type="http://schemas.openxmlformats.org/officeDocument/2006/relationships/font" Target="fonts/Roboto-boldItalic.fntdata"/><Relationship Id="rId14" Type="http://schemas.openxmlformats.org/officeDocument/2006/relationships/slide" Target="slides/slide8.xml"/><Relationship Id="rId36" Type="http://schemas.openxmlformats.org/officeDocument/2006/relationships/font" Target="fonts/Roboto-italic.fntdata"/><Relationship Id="rId17" Type="http://schemas.openxmlformats.org/officeDocument/2006/relationships/slide" Target="slides/slide11.xml"/><Relationship Id="rId39" Type="http://schemas.openxmlformats.org/officeDocument/2006/relationships/font" Target="fonts/Syncopate-bold.fntdata"/><Relationship Id="rId16" Type="http://schemas.openxmlformats.org/officeDocument/2006/relationships/slide" Target="slides/slide10.xml"/><Relationship Id="rId38" Type="http://schemas.openxmlformats.org/officeDocument/2006/relationships/font" Target="fonts/Syncopate-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f50a73695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f50a73695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f50a736955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f50a736955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f4fcd003a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f4fcd003a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f4fcd003a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f4fcd003a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f4fcd003a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f4fcd003a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f4fcd003a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f4fcd003a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c6435b18b5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c6435b18b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f4fcd003ac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f4fcd003ac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f50a736955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f50a736955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c6435b18b5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c6435b18b5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c6435b18b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c6435b18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f50a736955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f50a736955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f50a736955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f50a736955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f5209b76a8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f5209b76a8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f530ca99d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f530ca99d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f530ca99d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f530ca99d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f530ca99d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f530ca99d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f530ca99d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f530ca99d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c6435b18b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c6435b18b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f4fcd003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f4fcd003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f530ca99d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f530ca99d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f50a736955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f50a736955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f50a7369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f50a7369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f50a736955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f50a736955_0_1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1f50a736955_0_13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c6435b18b5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c6435b18b5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f50a736955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f50a73695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 name="Shape 56"/>
        <p:cNvGrpSpPr/>
        <p:nvPr/>
      </p:nvGrpSpPr>
      <p:grpSpPr>
        <a:xfrm>
          <a:off x="0" y="0"/>
          <a:ext cx="0" cy="0"/>
          <a:chOff x="0" y="0"/>
          <a:chExt cx="0" cy="0"/>
        </a:xfrm>
      </p:grpSpPr>
      <p:sp>
        <p:nvSpPr>
          <p:cNvPr id="57" name="Google Shape;57;p1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8" name="Google Shape;58;p1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 name="Shape 62"/>
        <p:cNvGrpSpPr/>
        <p:nvPr/>
      </p:nvGrpSpPr>
      <p:grpSpPr>
        <a:xfrm>
          <a:off x="0" y="0"/>
          <a:ext cx="0" cy="0"/>
          <a:chOff x="0" y="0"/>
          <a:chExt cx="0" cy="0"/>
        </a:xfrm>
      </p:grpSpPr>
      <p:sp>
        <p:nvSpPr>
          <p:cNvPr id="63" name="Google Shape;63;p1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4" name="Google Shape;64;p15"/>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8" name="Shape 68"/>
        <p:cNvGrpSpPr/>
        <p:nvPr/>
      </p:nvGrpSpPr>
      <p:grpSpPr>
        <a:xfrm>
          <a:off x="0" y="0"/>
          <a:ext cx="0" cy="0"/>
          <a:chOff x="0" y="0"/>
          <a:chExt cx="0" cy="0"/>
        </a:xfrm>
      </p:grpSpPr>
      <p:sp>
        <p:nvSpPr>
          <p:cNvPr id="69" name="Google Shape;69;p16"/>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0" name="Google Shape;70;p16"/>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71" name="Google Shape;71;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2" name="Google Shape;72;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3" name="Google Shape;73;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76" name="Google Shape;76;p17"/>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7" name="Google Shape;77;p17"/>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78" name="Google Shape;78;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79" name="Google Shape;79;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0" name="Google Shape;80;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3" name="Google Shape;83;p18"/>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4" name="Google Shape;84;p18"/>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5" name="Google Shape;85;p18"/>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86" name="Google Shape;86;p18"/>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7" name="Google Shape;87;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8" name="Google Shape;88;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9" name="Google Shape;89;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2" name="Google Shape;92;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3" name="Google Shape;93;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4" name="Google Shape;94;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1" name="Google Shape;101;p21"/>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8" name="Google Shape;108;p22"/>
          <p:cNvSpPr/>
          <p:nvPr>
            <p:ph idx="2" type="pic"/>
          </p:nvPr>
        </p:nvSpPr>
        <p:spPr>
          <a:xfrm>
            <a:off x="3887391" y="740569"/>
            <a:ext cx="46293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109" name="Google Shape;109;p22"/>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5" name="Google Shape;115;p2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1" name="Google Shape;121;p2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125" name="Shape 125"/>
        <p:cNvGrpSpPr/>
        <p:nvPr/>
      </p:nvGrpSpPr>
      <p:grpSpPr>
        <a:xfrm>
          <a:off x="0" y="0"/>
          <a:ext cx="0" cy="0"/>
          <a:chOff x="0" y="0"/>
          <a:chExt cx="0" cy="0"/>
        </a:xfrm>
      </p:grpSpPr>
      <p:sp>
        <p:nvSpPr>
          <p:cNvPr id="126" name="Google Shape;126;p25"/>
          <p:cNvSpPr txBox="1"/>
          <p:nvPr>
            <p:ph type="title"/>
          </p:nvPr>
        </p:nvSpPr>
        <p:spPr>
          <a:xfrm>
            <a:off x="311700" y="2150850"/>
            <a:ext cx="8520600" cy="841800"/>
          </a:xfrm>
          <a:prstGeom prst="rect">
            <a:avLst/>
          </a:prstGeom>
        </p:spPr>
        <p:txBody>
          <a:bodyPr anchorCtr="0" anchor="ctr" bIns="34275" lIns="68575" spcFirstLastPara="1" rIns="68575" wrap="square" tIns="3427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7" name="Google Shape;127;p25"/>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2.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www.youtube.com/watch?v=5SrpYZum4Nk" TargetMode="External"/><Relationship Id="rId4" Type="http://schemas.openxmlformats.org/officeDocument/2006/relationships/image" Target="../media/image13.jpg"/><Relationship Id="rId5" Type="http://schemas.openxmlformats.org/officeDocument/2006/relationships/hyperlink" Target="https://www.wired.com/story/neuralink-implant-first-human-patient-demonstration/?bxid=5ecd7b0797a2145b8d4499aa&amp;cndid=19007087&amp;esrc=AUTO_PRINT&amp;source=Email_0_EDT_WIR_NEWSLETTER_0_DAILY_ZZ&amp;utm_brand=wired&amp;utm_campaign=aud-dev&amp;utm_content=WIR_Daily_032124&amp;utm_mailing=WIR_Daily_032124&amp;utm_medium=email&amp;utm_source=nl&amp;utm_term=WIR_Daily_Activ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www.youtube.com/watch?v=3GCS9JqNJB0" TargetMode="Externa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drive.google.com/file/d/1-10xKz_AkpThIlqivX7YfykWY6yxdY9y/view" TargetMode="Externa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hyperlink" Target="http://drive.google.com/file/d/19pFPdDAh8lZSBdBUUnBkzv2uY-xN22X1/view" TargetMode="External"/><Relationship Id="rId5"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hyperlink" Target="https://alameda.networkofcare.org/veterans/library/article.aspx?id=2244"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hyperlink" Target="https://timesmachine.nytimes.com/timesmachine/1938/05/29/96822217.pdf?pdf_redirect=true&amp;ip=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www.nature.com/articles/nature04970" TargetMode="Externa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hyperlink" Target="http://drive.google.com/file/d/1pPINBh6aitVhIl9AS9TGwNRopE8_vX2m/view" TargetMode="External"/><Relationship Id="rId5"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hyperlink" Target="http://www.youtube.com/watch?v=SMXfyZc_Gvg" TargetMode="External"/><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hyperlink" Target="http://www.youtube.com/watch?v=KTCKkls00yQ" TargetMode="External"/><Relationship Id="rId4" Type="http://schemas.openxmlformats.org/officeDocument/2006/relationships/image" Target="../media/image1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hyperlink" Target="http://www.youtube.com/watch?v=TYbRNQ3LxwU" TargetMode="External"/><Relationship Id="rId4" Type="http://schemas.openxmlformats.org/officeDocument/2006/relationships/image" Target="../media/image1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25.png"/><Relationship Id="rId4" Type="http://schemas.openxmlformats.org/officeDocument/2006/relationships/hyperlink" Target="https://www.jpost.com/science/article-795114?utm_item_id=190f7562b1767a8b6e3aaf14e1838dda&amp;utm_url_type=article&amp;utm_user_id=GENERA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hyperlink" Target="https://www.google.com/search?q=neuroscience+definition&amp;rlz=1C1CHBF_enUS898US898&amp;oq=neur&amp;gs_lcrp=EgZjaHJvbWUqDggAEEUYJxg7GIAEGIoFMg4IABBFGCcYOxiABBiKBTIRCAEQRRg7GEMYsQMYgAQYigUyDAgCECMYJxiABBiKBTIGCAMQRRg5MgoIBBAAGLEDGIAEMgYIBRBFGD0yBggGEEUYPTIGCAcQRRhB0gEIMTYyNGowajeoAgCwAgA&amp;sourceid=chrome&amp;ie=UTF-8"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neurotorium.org" TargetMode="Externa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hyperlink" Target="https://www.wired.com/story/cerebellum-brain-movement-feeling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hyperlink" Target="http://www.youtube.com/watch?v=eFHj8OVC1_s" TargetMode="Externa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perplexity.ai/search/when-were-brain-mbaStyPfThaE6O_75gUM1w"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neuralink.com"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1" name="Shape 131"/>
        <p:cNvGrpSpPr/>
        <p:nvPr/>
      </p:nvGrpSpPr>
      <p:grpSpPr>
        <a:xfrm>
          <a:off x="0" y="0"/>
          <a:ext cx="0" cy="0"/>
          <a:chOff x="0" y="0"/>
          <a:chExt cx="0" cy="0"/>
        </a:xfrm>
      </p:grpSpPr>
      <p:sp>
        <p:nvSpPr>
          <p:cNvPr id="132" name="Google Shape;132;p26"/>
          <p:cNvSpPr txBox="1"/>
          <p:nvPr>
            <p:ph idx="1" type="subTitle"/>
          </p:nvPr>
        </p:nvSpPr>
        <p:spPr>
          <a:xfrm>
            <a:off x="5235725" y="852275"/>
            <a:ext cx="3757800" cy="2431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100">
                <a:solidFill>
                  <a:schemeClr val="lt1"/>
                </a:solidFill>
                <a:latin typeface="Impact"/>
                <a:ea typeface="Impact"/>
                <a:cs typeface="Impact"/>
                <a:sym typeface="Impact"/>
              </a:rPr>
              <a:t>Neuroscience and Brain-Computer Interfaces (BCIs): </a:t>
            </a:r>
            <a:endParaRPr sz="3100">
              <a:solidFill>
                <a:schemeClr val="lt1"/>
              </a:solidFill>
              <a:latin typeface="Impact"/>
              <a:ea typeface="Impact"/>
              <a:cs typeface="Impact"/>
              <a:sym typeface="Impact"/>
            </a:endParaRPr>
          </a:p>
          <a:p>
            <a:pPr indent="0" lvl="0" marL="0" rtl="0" algn="l">
              <a:lnSpc>
                <a:spcPct val="115000"/>
              </a:lnSpc>
              <a:spcBef>
                <a:spcPts val="0"/>
              </a:spcBef>
              <a:spcAft>
                <a:spcPts val="0"/>
              </a:spcAft>
              <a:buNone/>
            </a:pPr>
            <a:r>
              <a:t/>
            </a:r>
            <a:endParaRPr sz="3100">
              <a:solidFill>
                <a:schemeClr val="lt1"/>
              </a:solidFill>
              <a:latin typeface="Impact"/>
              <a:ea typeface="Impact"/>
              <a:cs typeface="Impact"/>
              <a:sym typeface="Impact"/>
            </a:endParaRPr>
          </a:p>
          <a:p>
            <a:pPr indent="0" lvl="0" marL="0" rtl="0" algn="l">
              <a:lnSpc>
                <a:spcPct val="115000"/>
              </a:lnSpc>
              <a:spcBef>
                <a:spcPts val="0"/>
              </a:spcBef>
              <a:spcAft>
                <a:spcPts val="0"/>
              </a:spcAft>
              <a:buClr>
                <a:schemeClr val="dk1"/>
              </a:buClr>
              <a:buSzPts val="1100"/>
              <a:buFont typeface="Arial"/>
              <a:buNone/>
            </a:pPr>
            <a:r>
              <a:rPr lang="en" sz="3100">
                <a:solidFill>
                  <a:schemeClr val="lt1"/>
                </a:solidFill>
                <a:latin typeface="Impact"/>
                <a:ea typeface="Impact"/>
                <a:cs typeface="Impact"/>
                <a:sym typeface="Impact"/>
              </a:rPr>
              <a:t>How Libraries Can Use the Technology</a:t>
            </a:r>
            <a:endParaRPr sz="3100">
              <a:solidFill>
                <a:schemeClr val="lt1"/>
              </a:solidFill>
              <a:latin typeface="Impact"/>
              <a:ea typeface="Impact"/>
              <a:cs typeface="Impact"/>
              <a:sym typeface="Impact"/>
            </a:endParaRPr>
          </a:p>
          <a:p>
            <a:pPr indent="0" lvl="0" marL="0" rtl="0" algn="ctr">
              <a:spcBef>
                <a:spcPts val="0"/>
              </a:spcBef>
              <a:spcAft>
                <a:spcPts val="0"/>
              </a:spcAft>
              <a:buNone/>
            </a:pPr>
            <a:r>
              <a:t/>
            </a:r>
            <a:endParaRPr/>
          </a:p>
        </p:txBody>
      </p:sp>
      <p:pic>
        <p:nvPicPr>
          <p:cNvPr id="133" name="Google Shape;133;p26"/>
          <p:cNvPicPr preferRelativeResize="0"/>
          <p:nvPr/>
        </p:nvPicPr>
        <p:blipFill>
          <a:blip r:embed="rId3">
            <a:alphaModFix/>
          </a:blip>
          <a:stretch>
            <a:fillRect/>
          </a:stretch>
        </p:blipFill>
        <p:spPr>
          <a:xfrm>
            <a:off x="0" y="0"/>
            <a:ext cx="5034424" cy="5034424"/>
          </a:xfrm>
          <a:prstGeom prst="rect">
            <a:avLst/>
          </a:prstGeom>
          <a:noFill/>
          <a:ln>
            <a:noFill/>
          </a:ln>
        </p:spPr>
      </p:pic>
      <p:sp>
        <p:nvSpPr>
          <p:cNvPr id="134" name="Google Shape;134;p26"/>
          <p:cNvSpPr txBox="1"/>
          <p:nvPr/>
        </p:nvSpPr>
        <p:spPr>
          <a:xfrm>
            <a:off x="-69900" y="4974875"/>
            <a:ext cx="1276200" cy="24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
                <a:solidFill>
                  <a:srgbClr val="FFFFFF"/>
                </a:solidFill>
              </a:rPr>
              <a:t>Photo credit: Chad Mairn/Midjourney</a:t>
            </a:r>
            <a:endParaRPr sz="4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8" name="Shape 188"/>
        <p:cNvGrpSpPr/>
        <p:nvPr/>
      </p:nvGrpSpPr>
      <p:grpSpPr>
        <a:xfrm>
          <a:off x="0" y="0"/>
          <a:ext cx="0" cy="0"/>
          <a:chOff x="0" y="0"/>
          <a:chExt cx="0" cy="0"/>
        </a:xfrm>
      </p:grpSpPr>
      <p:sp>
        <p:nvSpPr>
          <p:cNvPr id="189" name="Google Shape;189;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descr="Elon Musk's Neuralink introduced the first patient to receive its brain-computer implant, demonstrating during a livestream that he can now move a computer cursor to play chess using the device. Photo: Neuralink&#10;&#10;#ElonMusk #Neuralink #WSJ" id="190" name="Google Shape;190;p35" title="Watch Neuralink’s First Patient Play Chess Using Brain Implant | WSJ News">
            <a:hlinkClick r:id="rId3"/>
          </p:cNvPr>
          <p:cNvPicPr preferRelativeResize="0"/>
          <p:nvPr/>
        </p:nvPicPr>
        <p:blipFill>
          <a:blip r:embed="rId4">
            <a:alphaModFix/>
          </a:blip>
          <a:stretch>
            <a:fillRect/>
          </a:stretch>
        </p:blipFill>
        <p:spPr>
          <a:xfrm>
            <a:off x="898062" y="505162"/>
            <a:ext cx="7347875" cy="4133175"/>
          </a:xfrm>
          <a:prstGeom prst="rect">
            <a:avLst/>
          </a:prstGeom>
          <a:noFill/>
          <a:ln>
            <a:noFill/>
          </a:ln>
        </p:spPr>
      </p:pic>
      <p:sp>
        <p:nvSpPr>
          <p:cNvPr id="191" name="Google Shape;191;p35"/>
          <p:cNvSpPr txBox="1"/>
          <p:nvPr/>
        </p:nvSpPr>
        <p:spPr>
          <a:xfrm>
            <a:off x="131850" y="0"/>
            <a:ext cx="8880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lt1"/>
                </a:solidFill>
              </a:rPr>
              <a:t>Neuralink’s First Patient Play Chess Using Brain Implant</a:t>
            </a:r>
            <a:endParaRPr b="1" sz="2200">
              <a:solidFill>
                <a:schemeClr val="lt1"/>
              </a:solidFill>
            </a:endParaRPr>
          </a:p>
        </p:txBody>
      </p:sp>
      <p:sp>
        <p:nvSpPr>
          <p:cNvPr id="192" name="Google Shape;192;p35"/>
          <p:cNvSpPr txBox="1"/>
          <p:nvPr/>
        </p:nvSpPr>
        <p:spPr>
          <a:xfrm>
            <a:off x="8090900" y="4743300"/>
            <a:ext cx="1215000" cy="52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lt1"/>
                </a:solidFill>
                <a:hlinkClick r:id="rId5">
                  <a:extLst>
                    <a:ext uri="{A12FA001-AC4F-418D-AE19-62706E023703}">
                      <ahyp:hlinkClr val="tx"/>
                    </a:ext>
                  </a:extLst>
                </a:hlinkClick>
              </a:rPr>
              <a:t>Wired story</a:t>
            </a:r>
            <a:endParaRPr>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96" name="Shape 196"/>
        <p:cNvGrpSpPr/>
        <p:nvPr/>
      </p:nvGrpSpPr>
      <p:grpSpPr>
        <a:xfrm>
          <a:off x="0" y="0"/>
          <a:ext cx="0" cy="0"/>
          <a:chOff x="0" y="0"/>
          <a:chExt cx="0" cy="0"/>
        </a:xfrm>
      </p:grpSpPr>
      <p:sp>
        <p:nvSpPr>
          <p:cNvPr id="197" name="Google Shape;197;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8" name="Google Shape;198;p36"/>
          <p:cNvSpPr txBox="1"/>
          <p:nvPr/>
        </p:nvSpPr>
        <p:spPr>
          <a:xfrm>
            <a:off x="428150" y="0"/>
            <a:ext cx="8520600" cy="23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900">
                <a:solidFill>
                  <a:schemeClr val="lt1"/>
                </a:solidFill>
              </a:rPr>
              <a:t>Brain-Computer Interface: No Open Brain Surgery Required </a:t>
            </a:r>
            <a:endParaRPr b="1" sz="1900">
              <a:solidFill>
                <a:schemeClr val="lt1"/>
              </a:solidFill>
            </a:endParaRPr>
          </a:p>
          <a:p>
            <a:pPr indent="0" lvl="0" marL="0" rtl="0" algn="l">
              <a:spcBef>
                <a:spcPts val="0"/>
              </a:spcBef>
              <a:spcAft>
                <a:spcPts val="0"/>
              </a:spcAft>
              <a:buNone/>
            </a:pPr>
            <a:r>
              <a:t/>
            </a:r>
            <a:endParaRPr sz="1800">
              <a:solidFill>
                <a:schemeClr val="dk2"/>
              </a:solidFill>
            </a:endParaRPr>
          </a:p>
        </p:txBody>
      </p:sp>
      <p:pic>
        <p:nvPicPr>
          <p:cNvPr descr="Synchron has developed a Brain-Computer Interface that uses pre-existing technologies such as the stent and catheter to allow insertion into the brain without the need for open brain surgery.&#10;&#10;Read the CNET article for more info:&#10;You Might Not Need Open Brain Surgery to Get Mind Control https://cnet.co/3sZ7k67&#10;&#10;0:00 Intro&#10;0:25 History of Brain Chip Implants&#10;0:44 About Synchron&#10;0:54 How Synchron implants the interface&#10;1:55 How brain patterns transmit signals&#10;2:50 Risks and Concerns&#10;3:50 Patients and Clinical Testing&#10;4:25 Brain Health Monitoring&#10;5:04 Synchron Switch Price&#10;&#10;Subscribe to CNET: https://www.youtube.com/user/CNETTV&#10;Never miss a deal again! See CNET’s browser extension 👉 https://bit.ly/3lO7sOU&#10;Check out CNET’s Amazon Storefront: https://www.amazon.com/shop/cnet&#10;Follow us on TikTok: https://www.tiktok.com/@cnetdotcom&#10;Follow us on Instagram: https://www.instagram.com/cnet/&#10;Follow us on Twitter: https://www.twitter.com/cnet&#10;Like us on Facebook: https://www.facebook.com/cnet&#10;&#10;#WhatTheFuture #Synchron #BCI" id="199" name="Google Shape;199;p36" title="Brain-Computer Interface: No Open Brain Surgery Required 🧠">
            <a:hlinkClick r:id="rId3"/>
          </p:cNvPr>
          <p:cNvPicPr preferRelativeResize="0"/>
          <p:nvPr/>
        </p:nvPicPr>
        <p:blipFill>
          <a:blip r:embed="rId4">
            <a:alphaModFix/>
          </a:blip>
          <a:stretch>
            <a:fillRect/>
          </a:stretch>
        </p:blipFill>
        <p:spPr>
          <a:xfrm>
            <a:off x="807962" y="556150"/>
            <a:ext cx="7528075" cy="4234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3" name="Shape 203"/>
        <p:cNvGrpSpPr/>
        <p:nvPr/>
      </p:nvGrpSpPr>
      <p:grpSpPr>
        <a:xfrm>
          <a:off x="0" y="0"/>
          <a:ext cx="0" cy="0"/>
          <a:chOff x="0" y="0"/>
          <a:chExt cx="0" cy="0"/>
        </a:xfrm>
      </p:grpSpPr>
      <p:sp>
        <p:nvSpPr>
          <p:cNvPr id="204" name="Google Shape;204;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05" name="Google Shape;205;p37" title="Flying Drone with Brain Waves.mp4">
            <a:hlinkClick r:id="rId3"/>
          </p:cNvPr>
          <p:cNvPicPr preferRelativeResize="0"/>
          <p:nvPr/>
        </p:nvPicPr>
        <p:blipFill>
          <a:blip r:embed="rId4">
            <a:alphaModFix/>
          </a:blip>
          <a:stretch>
            <a:fillRect/>
          </a:stretch>
        </p:blipFill>
        <p:spPr>
          <a:xfrm>
            <a:off x="-1" y="0"/>
            <a:ext cx="9144038"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9" name="Shape 209"/>
        <p:cNvGrpSpPr/>
        <p:nvPr/>
      </p:nvGrpSpPr>
      <p:grpSpPr>
        <a:xfrm>
          <a:off x="0" y="0"/>
          <a:ext cx="0" cy="0"/>
          <a:chOff x="0" y="0"/>
          <a:chExt cx="0" cy="0"/>
        </a:xfrm>
      </p:grpSpPr>
      <p:pic>
        <p:nvPicPr>
          <p:cNvPr id="210" name="Google Shape;210;p38"/>
          <p:cNvPicPr preferRelativeResize="0"/>
          <p:nvPr/>
        </p:nvPicPr>
        <p:blipFill>
          <a:blip r:embed="rId3">
            <a:alphaModFix/>
          </a:blip>
          <a:stretch>
            <a:fillRect/>
          </a:stretch>
        </p:blipFill>
        <p:spPr>
          <a:xfrm>
            <a:off x="1777868" y="0"/>
            <a:ext cx="5588265"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4" name="Shape 214"/>
        <p:cNvGrpSpPr/>
        <p:nvPr/>
      </p:nvGrpSpPr>
      <p:grpSpPr>
        <a:xfrm>
          <a:off x="0" y="0"/>
          <a:ext cx="0" cy="0"/>
          <a:chOff x="0" y="0"/>
          <a:chExt cx="0" cy="0"/>
        </a:xfrm>
      </p:grpSpPr>
      <p:pic>
        <p:nvPicPr>
          <p:cNvPr id="215" name="Google Shape;215;p39"/>
          <p:cNvPicPr preferRelativeResize="0"/>
          <p:nvPr/>
        </p:nvPicPr>
        <p:blipFill>
          <a:blip r:embed="rId3">
            <a:alphaModFix/>
          </a:blip>
          <a:stretch>
            <a:fillRect/>
          </a:stretch>
        </p:blipFill>
        <p:spPr>
          <a:xfrm>
            <a:off x="655139" y="152400"/>
            <a:ext cx="7833723" cy="48387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9" name="Shape 219"/>
        <p:cNvGrpSpPr/>
        <p:nvPr/>
      </p:nvGrpSpPr>
      <p:grpSpPr>
        <a:xfrm>
          <a:off x="0" y="0"/>
          <a:ext cx="0" cy="0"/>
          <a:chOff x="0" y="0"/>
          <a:chExt cx="0" cy="0"/>
        </a:xfrm>
      </p:grpSpPr>
      <p:pic>
        <p:nvPicPr>
          <p:cNvPr id="220" name="Google Shape;220;p40"/>
          <p:cNvPicPr preferRelativeResize="0"/>
          <p:nvPr/>
        </p:nvPicPr>
        <p:blipFill>
          <a:blip r:embed="rId3">
            <a:alphaModFix/>
          </a:blip>
          <a:stretch>
            <a:fillRect/>
          </a:stretch>
        </p:blipFill>
        <p:spPr>
          <a:xfrm>
            <a:off x="6116625" y="0"/>
            <a:ext cx="3027374" cy="5032874"/>
          </a:xfrm>
          <a:prstGeom prst="rect">
            <a:avLst/>
          </a:prstGeom>
          <a:noFill/>
          <a:ln>
            <a:noFill/>
          </a:ln>
        </p:spPr>
      </p:pic>
      <p:pic>
        <p:nvPicPr>
          <p:cNvPr id="221" name="Google Shape;221;p40" title="BCI_training_drone.mp4">
            <a:hlinkClick r:id="rId4"/>
          </p:cNvPr>
          <p:cNvPicPr preferRelativeResize="0"/>
          <p:nvPr/>
        </p:nvPicPr>
        <p:blipFill>
          <a:blip r:embed="rId5">
            <a:alphaModFix/>
          </a:blip>
          <a:stretch>
            <a:fillRect/>
          </a:stretch>
        </p:blipFill>
        <p:spPr>
          <a:xfrm>
            <a:off x="124251" y="913600"/>
            <a:ext cx="5895648" cy="33163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5" name="Shape 225"/>
        <p:cNvGrpSpPr/>
        <p:nvPr/>
      </p:nvGrpSpPr>
      <p:grpSpPr>
        <a:xfrm>
          <a:off x="0" y="0"/>
          <a:ext cx="0" cy="0"/>
          <a:chOff x="0" y="0"/>
          <a:chExt cx="0" cy="0"/>
        </a:xfrm>
      </p:grpSpPr>
      <p:sp>
        <p:nvSpPr>
          <p:cNvPr id="226" name="Google Shape;226;p41"/>
          <p:cNvSpPr txBox="1"/>
          <p:nvPr>
            <p:ph idx="1" type="body"/>
          </p:nvPr>
        </p:nvSpPr>
        <p:spPr>
          <a:xfrm>
            <a:off x="3556225" y="1123200"/>
            <a:ext cx="5437500" cy="2897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i="1" lang="en" sz="3700">
                <a:solidFill>
                  <a:schemeClr val="lt1"/>
                </a:solidFill>
              </a:rPr>
              <a:t>The Thought-Reading Machine</a:t>
            </a:r>
            <a:r>
              <a:rPr lang="en" sz="3700">
                <a:solidFill>
                  <a:schemeClr val="lt1"/>
                </a:solidFill>
              </a:rPr>
              <a:t> by Andre Maurois first introduced BCI’s in this </a:t>
            </a:r>
            <a:r>
              <a:rPr lang="en" sz="3700">
                <a:solidFill>
                  <a:schemeClr val="lt1"/>
                </a:solidFill>
              </a:rPr>
              <a:t>1938 novel.</a:t>
            </a:r>
            <a:endParaRPr sz="3700">
              <a:solidFill>
                <a:schemeClr val="lt1"/>
              </a:solidFill>
            </a:endParaRPr>
          </a:p>
        </p:txBody>
      </p:sp>
      <p:pic>
        <p:nvPicPr>
          <p:cNvPr id="227" name="Google Shape;227;p41"/>
          <p:cNvPicPr preferRelativeResize="0"/>
          <p:nvPr/>
        </p:nvPicPr>
        <p:blipFill>
          <a:blip r:embed="rId3">
            <a:alphaModFix/>
          </a:blip>
          <a:stretch>
            <a:fillRect/>
          </a:stretch>
        </p:blipFill>
        <p:spPr>
          <a:xfrm>
            <a:off x="143750" y="195263"/>
            <a:ext cx="3276600" cy="4752975"/>
          </a:xfrm>
          <a:prstGeom prst="rect">
            <a:avLst/>
          </a:prstGeom>
          <a:noFill/>
          <a:ln>
            <a:noFill/>
          </a:ln>
        </p:spPr>
      </p:pic>
      <p:sp>
        <p:nvSpPr>
          <p:cNvPr id="228" name="Google Shape;228;p41"/>
          <p:cNvSpPr txBox="1"/>
          <p:nvPr/>
        </p:nvSpPr>
        <p:spPr>
          <a:xfrm>
            <a:off x="8461175" y="4802850"/>
            <a:ext cx="773700" cy="48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lt1"/>
                </a:solidFill>
                <a:hlinkClick r:id="rId4">
                  <a:extLst>
                    <a:ext uri="{A12FA001-AC4F-418D-AE19-62706E023703}">
                      <ahyp:hlinkClr val="tx"/>
                    </a:ext>
                  </a:extLst>
                </a:hlinkClick>
              </a:rPr>
              <a:t>Source</a:t>
            </a:r>
            <a:endParaRPr sz="11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2" name="Shape 232"/>
        <p:cNvGrpSpPr/>
        <p:nvPr/>
      </p:nvGrpSpPr>
      <p:grpSpPr>
        <a:xfrm>
          <a:off x="0" y="0"/>
          <a:ext cx="0" cy="0"/>
          <a:chOff x="0" y="0"/>
          <a:chExt cx="0" cy="0"/>
        </a:xfrm>
      </p:grpSpPr>
      <p:sp>
        <p:nvSpPr>
          <p:cNvPr id="233" name="Google Shape;233;p42"/>
          <p:cNvSpPr txBox="1"/>
          <p:nvPr/>
        </p:nvSpPr>
        <p:spPr>
          <a:xfrm>
            <a:off x="3590400" y="540000"/>
            <a:ext cx="55536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lt1"/>
                </a:solidFill>
              </a:rPr>
              <a:t>If H. G. Wells had invented the sort of psychic dictaphone described in "The Thought-Reading Machine" it would promptly have become the weapon of imaginary dictators in their mighty effort to track down and suppress "dangerous thoughts." </a:t>
            </a:r>
            <a:endParaRPr sz="2600">
              <a:solidFill>
                <a:schemeClr val="lt1"/>
              </a:solidFill>
            </a:endParaRPr>
          </a:p>
          <a:p>
            <a:pPr indent="0" lvl="0" marL="0" rtl="0" algn="l">
              <a:spcBef>
                <a:spcPts val="0"/>
              </a:spcBef>
              <a:spcAft>
                <a:spcPts val="0"/>
              </a:spcAft>
              <a:buNone/>
            </a:pPr>
            <a:r>
              <a:t/>
            </a:r>
            <a:endParaRPr sz="2600">
              <a:solidFill>
                <a:schemeClr val="lt1"/>
              </a:solidFill>
            </a:endParaRPr>
          </a:p>
          <a:p>
            <a:pPr indent="0" lvl="0" marL="0" rtl="0" algn="l">
              <a:spcBef>
                <a:spcPts val="0"/>
              </a:spcBef>
              <a:spcAft>
                <a:spcPts val="0"/>
              </a:spcAft>
              <a:buNone/>
            </a:pPr>
            <a:r>
              <a:rPr lang="en" sz="2600">
                <a:solidFill>
                  <a:schemeClr val="lt1"/>
                </a:solidFill>
              </a:rPr>
              <a:t>New York Times, May 29, 1938</a:t>
            </a:r>
            <a:endParaRPr sz="2600">
              <a:solidFill>
                <a:schemeClr val="lt1"/>
              </a:solidFill>
            </a:endParaRPr>
          </a:p>
          <a:p>
            <a:pPr indent="0" lvl="0" marL="0" rtl="0" algn="l">
              <a:spcBef>
                <a:spcPts val="0"/>
              </a:spcBef>
              <a:spcAft>
                <a:spcPts val="0"/>
              </a:spcAft>
              <a:buNone/>
            </a:pPr>
            <a:r>
              <a:rPr lang="en" sz="1800">
                <a:solidFill>
                  <a:schemeClr val="lt1"/>
                </a:solidFill>
              </a:rPr>
              <a:t>Review by R. L. MARTIN.</a:t>
            </a:r>
            <a:endParaRPr sz="1800">
              <a:solidFill>
                <a:schemeClr val="lt1"/>
              </a:solidFill>
            </a:endParaRPr>
          </a:p>
        </p:txBody>
      </p:sp>
      <p:pic>
        <p:nvPicPr>
          <p:cNvPr id="234" name="Google Shape;234;p42"/>
          <p:cNvPicPr preferRelativeResize="0"/>
          <p:nvPr/>
        </p:nvPicPr>
        <p:blipFill rotWithShape="1">
          <a:blip r:embed="rId3">
            <a:alphaModFix/>
          </a:blip>
          <a:srcRect b="0" l="-3000" r="2999" t="0"/>
          <a:stretch/>
        </p:blipFill>
        <p:spPr>
          <a:xfrm>
            <a:off x="186375" y="158575"/>
            <a:ext cx="3243300" cy="4826350"/>
          </a:xfrm>
          <a:prstGeom prst="rect">
            <a:avLst/>
          </a:prstGeom>
          <a:noFill/>
          <a:ln>
            <a:noFill/>
          </a:ln>
        </p:spPr>
      </p:pic>
      <p:sp>
        <p:nvSpPr>
          <p:cNvPr id="235" name="Google Shape;235;p42"/>
          <p:cNvSpPr txBox="1"/>
          <p:nvPr/>
        </p:nvSpPr>
        <p:spPr>
          <a:xfrm>
            <a:off x="8497875" y="4737600"/>
            <a:ext cx="786900" cy="40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lt1"/>
                </a:solidFill>
                <a:hlinkClick r:id="rId4">
                  <a:extLst>
                    <a:ext uri="{A12FA001-AC4F-418D-AE19-62706E023703}">
                      <ahyp:hlinkClr val="tx"/>
                    </a:ext>
                  </a:extLst>
                </a:hlinkClick>
              </a:rPr>
              <a:t>Source</a:t>
            </a:r>
            <a:endParaRPr sz="110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3"/>
          <p:cNvSpPr txBox="1"/>
          <p:nvPr>
            <p:ph type="title"/>
          </p:nvPr>
        </p:nvSpPr>
        <p:spPr>
          <a:xfrm>
            <a:off x="5361700" y="856650"/>
            <a:ext cx="3674100" cy="101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20"/>
              <a:t>The Dictaphone was </a:t>
            </a:r>
            <a:r>
              <a:rPr lang="en" sz="3020"/>
              <a:t>trademarked in 1907 by the Columbia Graphophone Company and was used for dictation.</a:t>
            </a:r>
            <a:endParaRPr sz="3020"/>
          </a:p>
        </p:txBody>
      </p:sp>
      <p:pic>
        <p:nvPicPr>
          <p:cNvPr id="241" name="Google Shape;241;p43"/>
          <p:cNvPicPr preferRelativeResize="0"/>
          <p:nvPr/>
        </p:nvPicPr>
        <p:blipFill>
          <a:blip r:embed="rId3">
            <a:alphaModFix/>
          </a:blip>
          <a:stretch>
            <a:fillRect/>
          </a:stretch>
        </p:blipFill>
        <p:spPr>
          <a:xfrm>
            <a:off x="0" y="417500"/>
            <a:ext cx="5361700" cy="4308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4"/>
          <p:cNvSpPr txBox="1"/>
          <p:nvPr/>
        </p:nvSpPr>
        <p:spPr>
          <a:xfrm>
            <a:off x="5649600" y="367950"/>
            <a:ext cx="3590700" cy="440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800"/>
              </a:spcBef>
              <a:spcAft>
                <a:spcPts val="0"/>
              </a:spcAft>
              <a:buClr>
                <a:schemeClr val="dk1"/>
              </a:buClr>
              <a:buSzPts val="1100"/>
              <a:buFont typeface="Arial"/>
              <a:buNone/>
            </a:pPr>
            <a:r>
              <a:rPr b="1" lang="en" sz="1700">
                <a:solidFill>
                  <a:srgbClr val="222222"/>
                </a:solidFill>
                <a:highlight>
                  <a:srgbClr val="FFFFFF"/>
                </a:highlight>
                <a:latin typeface="Times New Roman"/>
                <a:ea typeface="Times New Roman"/>
                <a:cs typeface="Times New Roman"/>
                <a:sym typeface="Times New Roman"/>
              </a:rPr>
              <a:t>Editorial Summary</a:t>
            </a:r>
            <a:br>
              <a:rPr b="1" lang="en" sz="1700">
                <a:solidFill>
                  <a:srgbClr val="222222"/>
                </a:solidFill>
                <a:highlight>
                  <a:srgbClr val="FFFFFF"/>
                </a:highlight>
                <a:latin typeface="Times New Roman"/>
                <a:ea typeface="Times New Roman"/>
                <a:cs typeface="Times New Roman"/>
                <a:sym typeface="Times New Roman"/>
              </a:rPr>
            </a:br>
            <a:r>
              <a:rPr b="1" lang="en" sz="1300">
                <a:solidFill>
                  <a:srgbClr val="222222"/>
                </a:solidFill>
                <a:highlight>
                  <a:srgbClr val="FFFFFF"/>
                </a:highlight>
                <a:latin typeface="Times New Roman"/>
                <a:ea typeface="Times New Roman"/>
                <a:cs typeface="Times New Roman"/>
                <a:sym typeface="Times New Roman"/>
              </a:rPr>
              <a:t>Turning thoughts into actions</a:t>
            </a:r>
            <a:endParaRPr b="1" sz="1300">
              <a:solidFill>
                <a:srgbClr val="222222"/>
              </a:solidFill>
              <a:highlight>
                <a:srgbClr val="FFFFFF"/>
              </a:highlight>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lang="en" sz="1200">
                <a:solidFill>
                  <a:srgbClr val="222222"/>
                </a:solidFill>
                <a:highlight>
                  <a:srgbClr val="FFFFFF"/>
                </a:highlight>
                <a:latin typeface="Roboto"/>
                <a:ea typeface="Roboto"/>
                <a:cs typeface="Roboto"/>
                <a:sym typeface="Roboto"/>
              </a:rPr>
              <a:t>Matt Nagle is unable to move his arms or legs following cervical spinal cord injury. Researchers at the Department of Neuroscience at Brown University, working with biotech company Cyberkinetics and 3 other institutions, demonstrate that movement-related signals can be relayed from the brain via an implanted BrainGate chip, allowing the patient to drive a computer screen cursor and activate simple robotic devices. Such neuromotor </a:t>
            </a:r>
            <a:r>
              <a:rPr lang="en" sz="1200">
                <a:solidFill>
                  <a:srgbClr val="222222"/>
                </a:solidFill>
                <a:highlight>
                  <a:srgbClr val="FFFFFF"/>
                </a:highlight>
                <a:latin typeface="Roboto"/>
                <a:ea typeface="Roboto"/>
                <a:cs typeface="Roboto"/>
                <a:sym typeface="Roboto"/>
              </a:rPr>
              <a:t>prostheses</a:t>
            </a:r>
            <a:r>
              <a:rPr lang="en" sz="1200">
                <a:solidFill>
                  <a:srgbClr val="222222"/>
                </a:solidFill>
                <a:highlight>
                  <a:srgbClr val="FFFFFF"/>
                </a:highlight>
                <a:latin typeface="Roboto"/>
                <a:ea typeface="Roboto"/>
                <a:cs typeface="Roboto"/>
                <a:sym typeface="Roboto"/>
              </a:rPr>
              <a:t> could pave the way towards systems to replace or restore lost motor function in paralysed humans. Prior to this advance, this type of work has been performed chiefly in monkeys. The latest example of such research has achieved a large increase in speed over current devices, enhancing the prospects for clinically viable brain-machine interfaces.</a:t>
            </a:r>
            <a:endParaRPr sz="1200">
              <a:solidFill>
                <a:srgbClr val="222222"/>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800">
              <a:solidFill>
                <a:schemeClr val="dk2"/>
              </a:solidFill>
            </a:endParaRPr>
          </a:p>
        </p:txBody>
      </p:sp>
      <p:sp>
        <p:nvSpPr>
          <p:cNvPr id="247" name="Google Shape;247;p44"/>
          <p:cNvSpPr txBox="1"/>
          <p:nvPr/>
        </p:nvSpPr>
        <p:spPr>
          <a:xfrm>
            <a:off x="0" y="0"/>
            <a:ext cx="5649600" cy="9297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1200"/>
              </a:spcAft>
              <a:buNone/>
            </a:pPr>
            <a:r>
              <a:rPr b="1" lang="en" sz="2200" u="sng">
                <a:solidFill>
                  <a:schemeClr val="dk1"/>
                </a:solidFill>
                <a:highlight>
                  <a:srgbClr val="FFFFFF"/>
                </a:highlight>
                <a:latin typeface="Times New Roman"/>
                <a:ea typeface="Times New Roman"/>
                <a:cs typeface="Times New Roman"/>
                <a:sym typeface="Times New Roman"/>
                <a:hlinkClick r:id="rId3">
                  <a:extLst>
                    <a:ext uri="{A12FA001-AC4F-418D-AE19-62706E023703}">
                      <ahyp:hlinkClr val="tx"/>
                    </a:ext>
                  </a:extLst>
                </a:hlinkClick>
              </a:rPr>
              <a:t>Neuronal ensemble control of prosthetic devices by a human with tetraplegia</a:t>
            </a:r>
            <a:endParaRPr b="1" sz="2200">
              <a:solidFill>
                <a:schemeClr val="dk1"/>
              </a:solidFill>
              <a:highlight>
                <a:srgbClr val="FFFFFF"/>
              </a:highlight>
              <a:latin typeface="Times New Roman"/>
              <a:ea typeface="Times New Roman"/>
              <a:cs typeface="Times New Roman"/>
              <a:sym typeface="Times New Roman"/>
            </a:endParaRPr>
          </a:p>
        </p:txBody>
      </p:sp>
      <p:pic>
        <p:nvPicPr>
          <p:cNvPr id="248" name="Google Shape;248;p44"/>
          <p:cNvPicPr preferRelativeResize="0"/>
          <p:nvPr/>
        </p:nvPicPr>
        <p:blipFill>
          <a:blip r:embed="rId4">
            <a:alphaModFix/>
          </a:blip>
          <a:stretch>
            <a:fillRect/>
          </a:stretch>
        </p:blipFill>
        <p:spPr>
          <a:xfrm>
            <a:off x="152400" y="1048200"/>
            <a:ext cx="5311893" cy="39429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8" name="Shape 138"/>
        <p:cNvGrpSpPr/>
        <p:nvPr/>
      </p:nvGrpSpPr>
      <p:grpSpPr>
        <a:xfrm>
          <a:off x="0" y="0"/>
          <a:ext cx="0" cy="0"/>
          <a:chOff x="0" y="0"/>
          <a:chExt cx="0" cy="0"/>
        </a:xfrm>
      </p:grpSpPr>
      <p:sp>
        <p:nvSpPr>
          <p:cNvPr id="139" name="Google Shape;139;p27"/>
          <p:cNvSpPr txBox="1"/>
          <p:nvPr>
            <p:ph type="title"/>
          </p:nvPr>
        </p:nvSpPr>
        <p:spPr>
          <a:xfrm>
            <a:off x="623400" y="1259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20">
                <a:solidFill>
                  <a:schemeClr val="lt1"/>
                </a:solidFill>
              </a:rPr>
              <a:t>Agenda: </a:t>
            </a:r>
            <a:endParaRPr b="1" sz="3020">
              <a:solidFill>
                <a:schemeClr val="lt1"/>
              </a:solidFill>
            </a:endParaRPr>
          </a:p>
        </p:txBody>
      </p:sp>
      <p:sp>
        <p:nvSpPr>
          <p:cNvPr id="140" name="Google Shape;140;p27"/>
          <p:cNvSpPr txBox="1"/>
          <p:nvPr>
            <p:ph idx="1" type="body"/>
          </p:nvPr>
        </p:nvSpPr>
        <p:spPr>
          <a:xfrm>
            <a:off x="311700" y="976200"/>
            <a:ext cx="8520600" cy="3191100"/>
          </a:xfrm>
          <a:prstGeom prst="rect">
            <a:avLst/>
          </a:prstGeom>
        </p:spPr>
        <p:txBody>
          <a:bodyPr anchorCtr="0" anchor="t" bIns="91425" lIns="91425" spcFirstLastPara="1" rIns="91425" wrap="square" tIns="91425">
            <a:noAutofit/>
          </a:bodyPr>
          <a:lstStyle/>
          <a:p>
            <a:pPr indent="-400050" lvl="0" marL="457200" rtl="0" algn="l">
              <a:spcBef>
                <a:spcPts val="1200"/>
              </a:spcBef>
              <a:spcAft>
                <a:spcPts val="0"/>
              </a:spcAft>
              <a:buClr>
                <a:schemeClr val="lt1"/>
              </a:buClr>
              <a:buSzPts val="2700"/>
              <a:buFont typeface="Calibri"/>
              <a:buChar char="●"/>
            </a:pPr>
            <a:r>
              <a:rPr b="1" lang="en" sz="2700">
                <a:solidFill>
                  <a:schemeClr val="lt1"/>
                </a:solidFill>
                <a:latin typeface="Calibri"/>
                <a:ea typeface="Calibri"/>
                <a:cs typeface="Calibri"/>
                <a:sym typeface="Calibri"/>
              </a:rPr>
              <a:t>Understand the basics of neuroscience and BCI’s,</a:t>
            </a:r>
            <a:endParaRPr b="1" sz="2700">
              <a:solidFill>
                <a:schemeClr val="lt1"/>
              </a:solidFill>
              <a:latin typeface="Calibri"/>
              <a:ea typeface="Calibri"/>
              <a:cs typeface="Calibri"/>
              <a:sym typeface="Calibri"/>
            </a:endParaRPr>
          </a:p>
          <a:p>
            <a:pPr indent="-400050" lvl="0" marL="457200" rtl="0" algn="l">
              <a:spcBef>
                <a:spcPts val="0"/>
              </a:spcBef>
              <a:spcAft>
                <a:spcPts val="0"/>
              </a:spcAft>
              <a:buClr>
                <a:schemeClr val="lt1"/>
              </a:buClr>
              <a:buSzPts val="2700"/>
              <a:buFont typeface="Calibri"/>
              <a:buChar char="●"/>
            </a:pPr>
            <a:r>
              <a:rPr b="1" lang="en" sz="2700">
                <a:solidFill>
                  <a:schemeClr val="lt1"/>
                </a:solidFill>
                <a:latin typeface="Calibri"/>
                <a:ea typeface="Calibri"/>
                <a:cs typeface="Calibri"/>
                <a:sym typeface="Calibri"/>
              </a:rPr>
              <a:t>Learn about the latest developments in BCI technology,</a:t>
            </a:r>
            <a:endParaRPr b="1" sz="2700">
              <a:solidFill>
                <a:schemeClr val="lt1"/>
              </a:solidFill>
              <a:latin typeface="Calibri"/>
              <a:ea typeface="Calibri"/>
              <a:cs typeface="Calibri"/>
              <a:sym typeface="Calibri"/>
            </a:endParaRPr>
          </a:p>
          <a:p>
            <a:pPr indent="-400050" lvl="0" marL="457200" rtl="0" algn="l">
              <a:spcBef>
                <a:spcPts val="0"/>
              </a:spcBef>
              <a:spcAft>
                <a:spcPts val="0"/>
              </a:spcAft>
              <a:buClr>
                <a:schemeClr val="lt1"/>
              </a:buClr>
              <a:buSzPts val="2700"/>
              <a:buFont typeface="Calibri"/>
              <a:buChar char="●"/>
            </a:pPr>
            <a:r>
              <a:rPr b="1" lang="en" sz="2700">
                <a:solidFill>
                  <a:schemeClr val="lt1"/>
                </a:solidFill>
                <a:latin typeface="Calibri"/>
                <a:ea typeface="Calibri"/>
                <a:cs typeface="Calibri"/>
                <a:sym typeface="Calibri"/>
              </a:rPr>
              <a:t>Explore how BCI’s can treat neurological disorders and help people with disabilities, and </a:t>
            </a:r>
            <a:endParaRPr b="1" sz="2700">
              <a:solidFill>
                <a:schemeClr val="lt1"/>
              </a:solidFill>
              <a:latin typeface="Calibri"/>
              <a:ea typeface="Calibri"/>
              <a:cs typeface="Calibri"/>
              <a:sym typeface="Calibri"/>
            </a:endParaRPr>
          </a:p>
          <a:p>
            <a:pPr indent="-400050" lvl="0" marL="457200" rtl="0" algn="l">
              <a:spcBef>
                <a:spcPts val="0"/>
              </a:spcBef>
              <a:spcAft>
                <a:spcPts val="0"/>
              </a:spcAft>
              <a:buClr>
                <a:schemeClr val="lt1"/>
              </a:buClr>
              <a:buSzPts val="2700"/>
              <a:buFont typeface="Calibri"/>
              <a:buChar char="●"/>
            </a:pPr>
            <a:r>
              <a:rPr b="1" lang="en" sz="2700">
                <a:solidFill>
                  <a:schemeClr val="lt1"/>
                </a:solidFill>
                <a:latin typeface="Calibri"/>
                <a:ea typeface="Calibri"/>
                <a:cs typeface="Calibri"/>
                <a:sym typeface="Calibri"/>
              </a:rPr>
              <a:t>Discuss how libraries can use BCI technology to improve the user experience. </a:t>
            </a:r>
            <a:endParaRPr b="1" sz="2700">
              <a:solidFill>
                <a:schemeClr val="lt1"/>
              </a:solidFill>
              <a:latin typeface="Calibri"/>
              <a:ea typeface="Calibri"/>
              <a:cs typeface="Calibri"/>
              <a:sym typeface="Calibri"/>
            </a:endParaRPr>
          </a:p>
          <a:p>
            <a:pPr indent="0" lvl="0" marL="0" rtl="0" algn="l">
              <a:spcBef>
                <a:spcPts val="1200"/>
              </a:spcBef>
              <a:spcAft>
                <a:spcPts val="1200"/>
              </a:spcAft>
              <a:buNone/>
            </a:pPr>
            <a:r>
              <a:t/>
            </a:r>
            <a:endParaRPr b="1" sz="27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2" name="Shape 252"/>
        <p:cNvGrpSpPr/>
        <p:nvPr/>
      </p:nvGrpSpPr>
      <p:grpSpPr>
        <a:xfrm>
          <a:off x="0" y="0"/>
          <a:ext cx="0" cy="0"/>
          <a:chOff x="0" y="0"/>
          <a:chExt cx="0" cy="0"/>
        </a:xfrm>
      </p:grpSpPr>
      <p:sp>
        <p:nvSpPr>
          <p:cNvPr id="253" name="Google Shape;253;p45"/>
          <p:cNvSpPr txBox="1"/>
          <p:nvPr>
            <p:ph type="title"/>
          </p:nvPr>
        </p:nvSpPr>
        <p:spPr>
          <a:xfrm>
            <a:off x="5613625" y="235100"/>
            <a:ext cx="3218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54" name="Google Shape;254;p45"/>
          <p:cNvPicPr preferRelativeResize="0"/>
          <p:nvPr/>
        </p:nvPicPr>
        <p:blipFill>
          <a:blip r:embed="rId3">
            <a:alphaModFix/>
          </a:blip>
          <a:stretch>
            <a:fillRect/>
          </a:stretch>
        </p:blipFill>
        <p:spPr>
          <a:xfrm>
            <a:off x="0" y="37300"/>
            <a:ext cx="5143501" cy="5143501"/>
          </a:xfrm>
          <a:prstGeom prst="rect">
            <a:avLst/>
          </a:prstGeom>
          <a:noFill/>
          <a:ln>
            <a:noFill/>
          </a:ln>
        </p:spPr>
      </p:pic>
      <p:sp>
        <p:nvSpPr>
          <p:cNvPr id="255" name="Google Shape;255;p45"/>
          <p:cNvSpPr txBox="1"/>
          <p:nvPr/>
        </p:nvSpPr>
        <p:spPr>
          <a:xfrm>
            <a:off x="517550" y="4741800"/>
            <a:ext cx="1004100" cy="238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50">
                <a:solidFill>
                  <a:srgbClr val="FFFFFF"/>
                </a:solidFill>
              </a:rPr>
              <a:t>Photo credit: Chad Mairn/Midjourney</a:t>
            </a:r>
            <a:endParaRPr sz="350">
              <a:solidFill>
                <a:srgbClr val="FFFFFF"/>
              </a:solidFill>
            </a:endParaRPr>
          </a:p>
        </p:txBody>
      </p:sp>
      <p:sp>
        <p:nvSpPr>
          <p:cNvPr id="256" name="Google Shape;256;p45"/>
          <p:cNvSpPr txBox="1"/>
          <p:nvPr/>
        </p:nvSpPr>
        <p:spPr>
          <a:xfrm>
            <a:off x="5143500" y="478350"/>
            <a:ext cx="40005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lt1"/>
                </a:solidFill>
              </a:rPr>
              <a:t>BCIs could help make libraries more accessible by allowing library users with physical disabilities a way to interact with and control library systems and services using only their brain activity, bypassing the need for physical input devices. </a:t>
            </a:r>
            <a:endParaRPr sz="260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0" name="Shape 260"/>
        <p:cNvGrpSpPr/>
        <p:nvPr/>
      </p:nvGrpSpPr>
      <p:grpSpPr>
        <a:xfrm>
          <a:off x="0" y="0"/>
          <a:ext cx="0" cy="0"/>
          <a:chOff x="0" y="0"/>
          <a:chExt cx="0" cy="0"/>
        </a:xfrm>
      </p:grpSpPr>
      <p:sp>
        <p:nvSpPr>
          <p:cNvPr id="261" name="Google Shape;261;p46"/>
          <p:cNvSpPr txBox="1"/>
          <p:nvPr>
            <p:ph type="title"/>
          </p:nvPr>
        </p:nvSpPr>
        <p:spPr>
          <a:xfrm>
            <a:off x="155850" y="251925"/>
            <a:ext cx="8832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990"/>
              <a:buFont typeface="Arial"/>
              <a:buNone/>
            </a:pPr>
            <a:r>
              <a:rPr lang="en" sz="2620">
                <a:solidFill>
                  <a:schemeClr val="lt1"/>
                </a:solidFill>
              </a:rPr>
              <a:t>MyndPlay application to sync with the EEG Inside VR</a:t>
            </a:r>
            <a:endParaRPr sz="2620">
              <a:solidFill>
                <a:schemeClr val="lt1"/>
              </a:solidFill>
            </a:endParaRPr>
          </a:p>
        </p:txBody>
      </p:sp>
      <p:pic>
        <p:nvPicPr>
          <p:cNvPr id="262" name="Google Shape;262;p46"/>
          <p:cNvPicPr preferRelativeResize="0"/>
          <p:nvPr/>
        </p:nvPicPr>
        <p:blipFill>
          <a:blip r:embed="rId3">
            <a:alphaModFix/>
          </a:blip>
          <a:stretch>
            <a:fillRect/>
          </a:stretch>
        </p:blipFill>
        <p:spPr>
          <a:xfrm>
            <a:off x="155850" y="1240125"/>
            <a:ext cx="3904250" cy="2929575"/>
          </a:xfrm>
          <a:prstGeom prst="rect">
            <a:avLst/>
          </a:prstGeom>
          <a:noFill/>
          <a:ln>
            <a:noFill/>
          </a:ln>
        </p:spPr>
      </p:pic>
      <p:pic>
        <p:nvPicPr>
          <p:cNvPr id="263" name="Google Shape;263;p46" title="MyndPlay inside VR.mp4">
            <a:hlinkClick r:id="rId4"/>
          </p:cNvPr>
          <p:cNvPicPr preferRelativeResize="0"/>
          <p:nvPr/>
        </p:nvPicPr>
        <p:blipFill>
          <a:blip r:embed="rId5">
            <a:alphaModFix/>
          </a:blip>
          <a:stretch>
            <a:fillRect/>
          </a:stretch>
        </p:blipFill>
        <p:spPr>
          <a:xfrm>
            <a:off x="4395375" y="982625"/>
            <a:ext cx="4592776" cy="3444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47"/>
          <p:cNvPicPr preferRelativeResize="0"/>
          <p:nvPr/>
        </p:nvPicPr>
        <p:blipFill>
          <a:blip r:embed="rId3">
            <a:alphaModFix/>
          </a:blip>
          <a:stretch>
            <a:fillRect/>
          </a:stretch>
        </p:blipFill>
        <p:spPr>
          <a:xfrm>
            <a:off x="1443662" y="0"/>
            <a:ext cx="6554662" cy="5143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2" name="Shape 272"/>
        <p:cNvGrpSpPr/>
        <p:nvPr/>
      </p:nvGrpSpPr>
      <p:grpSpPr>
        <a:xfrm>
          <a:off x="0" y="0"/>
          <a:ext cx="0" cy="0"/>
          <a:chOff x="0" y="0"/>
          <a:chExt cx="0" cy="0"/>
        </a:xfrm>
      </p:grpSpPr>
      <p:sp>
        <p:nvSpPr>
          <p:cNvPr id="273" name="Google Shape;273;p48"/>
          <p:cNvSpPr txBox="1"/>
          <p:nvPr>
            <p:ph type="title"/>
          </p:nvPr>
        </p:nvSpPr>
        <p:spPr>
          <a:xfrm>
            <a:off x="311700" y="-83225"/>
            <a:ext cx="8520600" cy="8418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solidFill>
                  <a:schemeClr val="lt1"/>
                </a:solidFill>
              </a:rPr>
              <a:t>VR Mind Control</a:t>
            </a:r>
            <a:endParaRPr>
              <a:solidFill>
                <a:schemeClr val="lt1"/>
              </a:solidFill>
            </a:endParaRPr>
          </a:p>
        </p:txBody>
      </p:sp>
      <p:pic>
        <p:nvPicPr>
          <p:cNvPr descr="I check out a brain computer interface device called Next Mind with the Oculus Quest 2. Next Mind is a non-invasive BCI which can read brain waves from the visual cortex of the brain allowing you to control in game actions with your mind alone! &#10;&#10;Order the new Oculus Quest 2 128GB model here;&#10;https://bit.ly/3gsNlnt&#10;&#10;Timestamps;&#10;00:00 - Intro&#10;00:43 - Next Mind Oveview&#10;02:15 - Next Mind PC Demo&#10;06:51 - Next Mind PC VR Demo&#10;08:00 - How Next Mind Works&#10;09:54 - Next Mind Conclusion&#10;11:23 - Outtro&#10;&#10;Check out Next Mind here;&#10;https://www.next-mind.com/&#10;&#10;Check out the full interview with Gabe Newell about the future of VR and BCI tech here;&#10;https://www.tvnz.co.nz/one-news/new-zealand/gabe-newell-says-brain-computer-interface-tech-allow-video-games-far-beyond-human-meat-peripherals-can-comprehend&#10;&#10;Let me know what you think of Next Mind in the comments. Do you think mind control will be part of the future of VR? What applications and games would you like to control with your mind? &#10;&#10;Thanks for watching []-) &#10;&#10;VR HEADSETS:&#10;Oculus Quest 2: https://bit.ly/3gsNlnt&#10;Valve Index: http://bit.ly/2v8hZhi&#10;&#10;VR ACCESSORIES:&#10;VR Cover: https://bit.ly/3okrLmq&#10;Mamut VR Grips: http://bit.ly/3aE3G32&#10;Widmo Prescription Lenses: http://bit.ly/2W0BTGf&#10;ProTube: http://bit.ly/2sujHb3&#10;&#10;FOLLOW ME: &#10;Subscribe: http://bit.ly/2VeBqfJ&#10;Memberships: http://bit.ly/2MVWxRl&#10;Discord: https://discord.gg/NN9TGrv&#10;Twitter: https://twitter.com/vr_oasis&#10;Instagram: https://instagram.com/virtualrealityoasis&#10;Facebook: https://facebook.com/virtualrealityoasis&#10;FReality Podcast: http://bit.ly/39HdVUj&#10;Website: http://virtualrealityoasis.com/&#10;Email: contact@virtualrealityoasis.com&#10;&#10;#NextMind #OculusQuest2 #VirtualReality" id="274" name="Google Shape;274;p48" title="VR Mind Control Is HERE! And It Works!">
            <a:hlinkClick r:id="rId3"/>
          </p:cNvPr>
          <p:cNvPicPr preferRelativeResize="0"/>
          <p:nvPr/>
        </p:nvPicPr>
        <p:blipFill>
          <a:blip r:embed="rId4">
            <a:alphaModFix/>
          </a:blip>
          <a:stretch>
            <a:fillRect/>
          </a:stretch>
        </p:blipFill>
        <p:spPr>
          <a:xfrm>
            <a:off x="910200" y="671200"/>
            <a:ext cx="7323600" cy="4119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8" name="Shape 278"/>
        <p:cNvGrpSpPr/>
        <p:nvPr/>
      </p:nvGrpSpPr>
      <p:grpSpPr>
        <a:xfrm>
          <a:off x="0" y="0"/>
          <a:ext cx="0" cy="0"/>
          <a:chOff x="0" y="0"/>
          <a:chExt cx="0" cy="0"/>
        </a:xfrm>
      </p:grpSpPr>
      <p:sp>
        <p:nvSpPr>
          <p:cNvPr id="279" name="Google Shape;279;p49"/>
          <p:cNvSpPr txBox="1"/>
          <p:nvPr>
            <p:ph type="title"/>
          </p:nvPr>
        </p:nvSpPr>
        <p:spPr>
          <a:xfrm>
            <a:off x="45000" y="86800"/>
            <a:ext cx="9054000" cy="8418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b="1" lang="en" sz="2100">
                <a:solidFill>
                  <a:schemeClr val="lt1"/>
                </a:solidFill>
              </a:rPr>
              <a:t>New brain painting method developed at USF being tested for ADHD treatment</a:t>
            </a:r>
            <a:endParaRPr b="1" sz="2100">
              <a:solidFill>
                <a:schemeClr val="lt1"/>
              </a:solidFill>
            </a:endParaRPr>
          </a:p>
          <a:p>
            <a:pPr indent="0" lvl="0" marL="0" rtl="0" algn="ctr">
              <a:spcBef>
                <a:spcPts val="0"/>
              </a:spcBef>
              <a:spcAft>
                <a:spcPts val="0"/>
              </a:spcAft>
              <a:buNone/>
            </a:pPr>
            <a:r>
              <a:t/>
            </a:r>
            <a:endParaRPr/>
          </a:p>
        </p:txBody>
      </p:sp>
      <p:pic>
        <p:nvPicPr>
          <p:cNvPr descr="USF computer scientist Marvin Andujar is harnessing the power of concentration and art to develop a new brain-computer interface (BCI) prototype and help study participants use their brain like never before. The goal is to introduce a novel treatment option for individuals with Attention-Deficit/Hyperactivity Disorder (ADHD) by tapping directly into their brain activity." id="280" name="Google Shape;280;p49" title="New brain painting method developed at USF being tested for ADHD treatment">
            <a:hlinkClick r:id="rId3"/>
          </p:cNvPr>
          <p:cNvPicPr preferRelativeResize="0"/>
          <p:nvPr/>
        </p:nvPicPr>
        <p:blipFill>
          <a:blip r:embed="rId4">
            <a:alphaModFix/>
          </a:blip>
          <a:stretch>
            <a:fillRect/>
          </a:stretch>
        </p:blipFill>
        <p:spPr>
          <a:xfrm>
            <a:off x="776800" y="507450"/>
            <a:ext cx="7590400" cy="426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4" name="Shape 284"/>
        <p:cNvGrpSpPr/>
        <p:nvPr/>
      </p:nvGrpSpPr>
      <p:grpSpPr>
        <a:xfrm>
          <a:off x="0" y="0"/>
          <a:ext cx="0" cy="0"/>
          <a:chOff x="0" y="0"/>
          <a:chExt cx="0" cy="0"/>
        </a:xfrm>
      </p:grpSpPr>
      <p:sp>
        <p:nvSpPr>
          <p:cNvPr id="285" name="Google Shape;285;p50"/>
          <p:cNvSpPr txBox="1"/>
          <p:nvPr>
            <p:ph type="title"/>
          </p:nvPr>
        </p:nvSpPr>
        <p:spPr>
          <a:xfrm>
            <a:off x="0" y="249675"/>
            <a:ext cx="9144000" cy="539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b="1" lang="en" sz="2800">
                <a:solidFill>
                  <a:schemeClr val="lt1"/>
                </a:solidFill>
              </a:rPr>
              <a:t>AI technology may be able to generate our mind’s images</a:t>
            </a:r>
            <a:endParaRPr b="1" sz="2800">
              <a:solidFill>
                <a:schemeClr val="lt1"/>
              </a:solidFill>
            </a:endParaRPr>
          </a:p>
          <a:p>
            <a:pPr indent="0" lvl="0" marL="0" rtl="0" algn="ctr">
              <a:spcBef>
                <a:spcPts val="0"/>
              </a:spcBef>
              <a:spcAft>
                <a:spcPts val="0"/>
              </a:spcAft>
              <a:buNone/>
            </a:pPr>
            <a:r>
              <a:t/>
            </a:r>
            <a:endParaRPr/>
          </a:p>
        </p:txBody>
      </p:sp>
      <p:pic>
        <p:nvPicPr>
          <p:cNvPr descr="Researchers are developing artificial intelligence technology they say generate the very images in our brains. NBC News’ Jacob Ward shares more on the extraordinary research and the concerns about what mind reading technology could mean for the future.&#10;&#10;» Subscribe to NBC News: http://nbcnews.to/SubscribeToNBC&#10;» Watch more NBC video: http://bit.ly/MoreNBCNews&#10;&#10;NBC News Digital is a collection of innovative and powerful news brands that deliver compelling, diverse and engaging news stories. NBC News Digital features NBCNews.com, MSNBC.com, TODAY.com, Nightly News, Meet the Press, Dateline, and the existing apps and digital extensions of these respective properties.  We deliver the best in breaking news, live video coverage, original journalism and segments from your favorite NBC News Shows.&#10;&#10;Connect with NBC News Online!&#10;NBC News App: https://smart.link/5d0cd9df61b80&#10;Breaking News Alerts: https://link.nbcnews.com/join/5cj/breaking-news-signup?cid=sm_npd_nn_yt_bn-clip_190621&#10;Visit NBCNews.Com: http://nbcnews.to/ReadNBC&#10;Find NBC News on Facebook: http://nbcnews.to/LikeNBC&#10;Follow NBC News on Twitter: http://nbcnews.to/FollowNBC&#10;Get more of NBC News delivered to your inbox: nbcnews.com/newsletters&#10;&#10;#AI #Technology #ArtificialIntelligence" id="286" name="Google Shape;286;p50" title="AI technology may be able to generate our mind’s images">
            <a:hlinkClick r:id="rId3"/>
          </p:cNvPr>
          <p:cNvPicPr preferRelativeResize="0"/>
          <p:nvPr/>
        </p:nvPicPr>
        <p:blipFill>
          <a:blip r:embed="rId4">
            <a:alphaModFix/>
          </a:blip>
          <a:stretch>
            <a:fillRect/>
          </a:stretch>
        </p:blipFill>
        <p:spPr>
          <a:xfrm>
            <a:off x="720050" y="629275"/>
            <a:ext cx="7703900" cy="4333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0" name="Shape 290"/>
        <p:cNvGrpSpPr/>
        <p:nvPr/>
      </p:nvGrpSpPr>
      <p:grpSpPr>
        <a:xfrm>
          <a:off x="0" y="0"/>
          <a:ext cx="0" cy="0"/>
          <a:chOff x="0" y="0"/>
          <a:chExt cx="0" cy="0"/>
        </a:xfrm>
      </p:grpSpPr>
      <p:sp>
        <p:nvSpPr>
          <p:cNvPr id="291" name="Google Shape;291;p51"/>
          <p:cNvSpPr txBox="1"/>
          <p:nvPr>
            <p:ph type="title"/>
          </p:nvPr>
        </p:nvSpPr>
        <p:spPr>
          <a:xfrm>
            <a:off x="152550" y="83225"/>
            <a:ext cx="8838900" cy="8418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Clr>
                <a:schemeClr val="dk1"/>
              </a:buClr>
              <a:buSzPts val="1100"/>
              <a:buFont typeface="Arial"/>
              <a:buNone/>
            </a:pPr>
            <a:r>
              <a:rPr b="1" lang="en" sz="2000">
                <a:solidFill>
                  <a:schemeClr val="lt1"/>
                </a:solidFill>
              </a:rPr>
              <a:t>New brain-computer interface allows people to play games with their thoughts</a:t>
            </a:r>
            <a:endParaRPr b="1" sz="2000">
              <a:solidFill>
                <a:schemeClr val="lt1"/>
              </a:solidFill>
            </a:endParaRPr>
          </a:p>
          <a:p>
            <a:pPr indent="0" lvl="0" marL="0" rtl="0" algn="ctr">
              <a:spcBef>
                <a:spcPts val="0"/>
              </a:spcBef>
              <a:spcAft>
                <a:spcPts val="0"/>
              </a:spcAft>
              <a:buNone/>
            </a:pPr>
            <a:r>
              <a:t/>
            </a:r>
            <a:endParaRPr/>
          </a:p>
        </p:txBody>
      </p:sp>
      <p:pic>
        <p:nvPicPr>
          <p:cNvPr id="292" name="Google Shape;292;p51"/>
          <p:cNvPicPr preferRelativeResize="0"/>
          <p:nvPr/>
        </p:nvPicPr>
        <p:blipFill>
          <a:blip r:embed="rId3">
            <a:alphaModFix/>
          </a:blip>
          <a:stretch>
            <a:fillRect/>
          </a:stretch>
        </p:blipFill>
        <p:spPr>
          <a:xfrm>
            <a:off x="1226225" y="555625"/>
            <a:ext cx="6691551" cy="4371475"/>
          </a:xfrm>
          <a:prstGeom prst="rect">
            <a:avLst/>
          </a:prstGeom>
          <a:noFill/>
          <a:ln>
            <a:noFill/>
          </a:ln>
        </p:spPr>
      </p:pic>
      <p:sp>
        <p:nvSpPr>
          <p:cNvPr id="293" name="Google Shape;293;p51"/>
          <p:cNvSpPr txBox="1"/>
          <p:nvPr/>
        </p:nvSpPr>
        <p:spPr>
          <a:xfrm>
            <a:off x="8561525" y="4760725"/>
            <a:ext cx="665700" cy="28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lt1"/>
                </a:solidFill>
                <a:latin typeface="Calibri"/>
                <a:ea typeface="Calibri"/>
                <a:cs typeface="Calibri"/>
                <a:sym typeface="Calibri"/>
                <a:hlinkClick r:id="rId4">
                  <a:extLst>
                    <a:ext uri="{A12FA001-AC4F-418D-AE19-62706E023703}">
                      <ahyp:hlinkClr val="tx"/>
                    </a:ext>
                  </a:extLst>
                </a:hlinkClick>
              </a:rPr>
              <a:t>source</a:t>
            </a:r>
            <a:endParaRPr sz="11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7" name="Shape 297"/>
        <p:cNvGrpSpPr/>
        <p:nvPr/>
      </p:nvGrpSpPr>
      <p:grpSpPr>
        <a:xfrm>
          <a:off x="0" y="0"/>
          <a:ext cx="0" cy="0"/>
          <a:chOff x="0" y="0"/>
          <a:chExt cx="0" cy="0"/>
        </a:xfrm>
      </p:grpSpPr>
      <p:sp>
        <p:nvSpPr>
          <p:cNvPr id="298" name="Google Shape;298;p52"/>
          <p:cNvSpPr txBox="1"/>
          <p:nvPr/>
        </p:nvSpPr>
        <p:spPr>
          <a:xfrm>
            <a:off x="5143500" y="1148400"/>
            <a:ext cx="40005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700">
                <a:solidFill>
                  <a:schemeClr val="lt1"/>
                </a:solidFill>
                <a:latin typeface="Syncopate"/>
                <a:ea typeface="Syncopate"/>
                <a:cs typeface="Syncopate"/>
                <a:sym typeface="Syncopate"/>
              </a:rPr>
              <a:t>Contact me</a:t>
            </a:r>
            <a:endParaRPr b="1" sz="2700">
              <a:latin typeface="Syncopate"/>
              <a:ea typeface="Syncopate"/>
              <a:cs typeface="Syncopate"/>
              <a:sym typeface="Syncopate"/>
            </a:endParaRPr>
          </a:p>
        </p:txBody>
      </p:sp>
      <p:cxnSp>
        <p:nvCxnSpPr>
          <p:cNvPr id="299" name="Google Shape;299;p52"/>
          <p:cNvCxnSpPr/>
          <p:nvPr/>
        </p:nvCxnSpPr>
        <p:spPr>
          <a:xfrm>
            <a:off x="5396550" y="1973400"/>
            <a:ext cx="3494400" cy="469800"/>
          </a:xfrm>
          <a:prstGeom prst="curvedConnector3">
            <a:avLst>
              <a:gd fmla="val 50000" name="adj1"/>
            </a:avLst>
          </a:prstGeom>
          <a:noFill/>
          <a:ln cap="flat" cmpd="sng" w="28575">
            <a:solidFill>
              <a:srgbClr val="FF0000"/>
            </a:solidFill>
            <a:prstDash val="solid"/>
            <a:round/>
            <a:headEnd len="med" w="med" type="none"/>
            <a:tailEnd len="med" w="med" type="none"/>
          </a:ln>
        </p:spPr>
      </p:cxnSp>
      <p:pic>
        <p:nvPicPr>
          <p:cNvPr id="300" name="Google Shape;300;p52"/>
          <p:cNvPicPr preferRelativeResize="0"/>
          <p:nvPr/>
        </p:nvPicPr>
        <p:blipFill>
          <a:blip r:embed="rId3">
            <a:alphaModFix/>
          </a:blip>
          <a:stretch>
            <a:fillRect/>
          </a:stretch>
        </p:blipFill>
        <p:spPr>
          <a:xfrm>
            <a:off x="5352963" y="2852712"/>
            <a:ext cx="419025" cy="419025"/>
          </a:xfrm>
          <a:prstGeom prst="rect">
            <a:avLst/>
          </a:prstGeom>
          <a:noFill/>
          <a:ln>
            <a:noFill/>
          </a:ln>
        </p:spPr>
      </p:pic>
      <p:sp>
        <p:nvSpPr>
          <p:cNvPr id="301" name="Google Shape;301;p52"/>
          <p:cNvSpPr txBox="1"/>
          <p:nvPr/>
        </p:nvSpPr>
        <p:spPr>
          <a:xfrm>
            <a:off x="5861850" y="2852700"/>
            <a:ext cx="3029100" cy="24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Mairn.Chad@spcollege.edu</a:t>
            </a:r>
            <a:endParaRPr sz="1800">
              <a:solidFill>
                <a:schemeClr val="lt1"/>
              </a:solidFill>
            </a:endParaRPr>
          </a:p>
        </p:txBody>
      </p:sp>
      <p:pic>
        <p:nvPicPr>
          <p:cNvPr id="302" name="Google Shape;302;p52"/>
          <p:cNvPicPr preferRelativeResize="0"/>
          <p:nvPr/>
        </p:nvPicPr>
        <p:blipFill>
          <a:blip r:embed="rId4">
            <a:alphaModFix/>
          </a:blip>
          <a:stretch>
            <a:fillRect/>
          </a:stretch>
        </p:blipFill>
        <p:spPr>
          <a:xfrm>
            <a:off x="5396550" y="3612600"/>
            <a:ext cx="419000" cy="419000"/>
          </a:xfrm>
          <a:prstGeom prst="rect">
            <a:avLst/>
          </a:prstGeom>
          <a:noFill/>
          <a:ln>
            <a:noFill/>
          </a:ln>
        </p:spPr>
      </p:pic>
      <p:sp>
        <p:nvSpPr>
          <p:cNvPr id="303" name="Google Shape;303;p52"/>
          <p:cNvSpPr txBox="1"/>
          <p:nvPr/>
        </p:nvSpPr>
        <p:spPr>
          <a:xfrm>
            <a:off x="6068600" y="3644450"/>
            <a:ext cx="2402100" cy="24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rPr>
              <a:t>(727) 394-6917</a:t>
            </a:r>
            <a:endParaRPr sz="1800">
              <a:solidFill>
                <a:schemeClr val="lt1"/>
              </a:solidFill>
            </a:endParaRPr>
          </a:p>
        </p:txBody>
      </p:sp>
      <p:sp>
        <p:nvSpPr>
          <p:cNvPr id="304" name="Google Shape;304;p52"/>
          <p:cNvSpPr txBox="1"/>
          <p:nvPr/>
        </p:nvSpPr>
        <p:spPr>
          <a:xfrm>
            <a:off x="-69900" y="4974875"/>
            <a:ext cx="1276200" cy="24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
                <a:solidFill>
                  <a:srgbClr val="FFFFFF"/>
                </a:solidFill>
              </a:rPr>
              <a:t>Photo credit: Chad Mairn/Midjourney</a:t>
            </a:r>
            <a:endParaRPr sz="400">
              <a:solidFill>
                <a:srgbClr val="FFFFFF"/>
              </a:solidFill>
            </a:endParaRPr>
          </a:p>
        </p:txBody>
      </p:sp>
      <p:pic>
        <p:nvPicPr>
          <p:cNvPr id="305" name="Google Shape;305;p52"/>
          <p:cNvPicPr preferRelativeResize="0"/>
          <p:nvPr/>
        </p:nvPicPr>
        <p:blipFill>
          <a:blip r:embed="rId5">
            <a:alphaModFix/>
          </a:blip>
          <a:stretch>
            <a:fillRect/>
          </a:stretch>
        </p:blipFill>
        <p:spPr>
          <a:xfrm>
            <a:off x="0" y="0"/>
            <a:ext cx="5034424" cy="50344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6" name="Google Shape;146;p28"/>
          <p:cNvSpPr txBox="1"/>
          <p:nvPr/>
        </p:nvSpPr>
        <p:spPr>
          <a:xfrm>
            <a:off x="8477175" y="4820675"/>
            <a:ext cx="894600" cy="4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dk1"/>
                </a:solidFill>
                <a:hlinkClick r:id="rId4">
                  <a:extLst>
                    <a:ext uri="{A12FA001-AC4F-418D-AE19-62706E023703}">
                      <ahyp:hlinkClr val="tx"/>
                    </a:ext>
                  </a:extLst>
                </a:hlinkClick>
              </a:rPr>
              <a:t>Source</a:t>
            </a:r>
            <a:endParaRPr sz="10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9"/>
          <p:cNvPicPr preferRelativeResize="0"/>
          <p:nvPr/>
        </p:nvPicPr>
        <p:blipFill>
          <a:blip r:embed="rId3">
            <a:alphaModFix/>
          </a:blip>
          <a:stretch>
            <a:fillRect/>
          </a:stretch>
        </p:blipFill>
        <p:spPr>
          <a:xfrm>
            <a:off x="886926" y="0"/>
            <a:ext cx="7370149" cy="51434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0"/>
          <p:cNvSpPr txBox="1"/>
          <p:nvPr>
            <p:ph type="title"/>
          </p:nvPr>
        </p:nvSpPr>
        <p:spPr>
          <a:xfrm>
            <a:off x="437650" y="45708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u="sng">
                <a:hlinkClick r:id="rId3"/>
              </a:rPr>
              <a:t>https://neurotorium.org</a:t>
            </a:r>
            <a:r>
              <a:rPr b="1" lang="en"/>
              <a:t> </a:t>
            </a:r>
            <a:endParaRPr b="1"/>
          </a:p>
        </p:txBody>
      </p:sp>
      <p:pic>
        <p:nvPicPr>
          <p:cNvPr id="157" name="Google Shape;157;p30"/>
          <p:cNvPicPr preferRelativeResize="0"/>
          <p:nvPr/>
        </p:nvPicPr>
        <p:blipFill>
          <a:blip r:embed="rId4">
            <a:alphaModFix/>
          </a:blip>
          <a:stretch>
            <a:fillRect/>
          </a:stretch>
        </p:blipFill>
        <p:spPr>
          <a:xfrm>
            <a:off x="12175" y="0"/>
            <a:ext cx="9371550" cy="46004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31"/>
          <p:cNvPicPr preferRelativeResize="0"/>
          <p:nvPr/>
        </p:nvPicPr>
        <p:blipFill>
          <a:blip r:embed="rId3">
            <a:alphaModFix/>
          </a:blip>
          <a:stretch>
            <a:fillRect/>
          </a:stretch>
        </p:blipFill>
        <p:spPr>
          <a:xfrm>
            <a:off x="127501" y="0"/>
            <a:ext cx="8888998" cy="5143499"/>
          </a:xfrm>
          <a:prstGeom prst="rect">
            <a:avLst/>
          </a:prstGeom>
          <a:noFill/>
          <a:ln>
            <a:noFill/>
          </a:ln>
        </p:spPr>
      </p:pic>
      <p:sp>
        <p:nvSpPr>
          <p:cNvPr id="163" name="Google Shape;163;p31"/>
          <p:cNvSpPr txBox="1"/>
          <p:nvPr>
            <p:ph type="title"/>
          </p:nvPr>
        </p:nvSpPr>
        <p:spPr>
          <a:xfrm>
            <a:off x="8451300" y="4722000"/>
            <a:ext cx="692700" cy="42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120" u="sng">
                <a:hlinkClick r:id="rId4"/>
              </a:rPr>
              <a:t>Source</a:t>
            </a:r>
            <a:endParaRPr sz="1120"/>
          </a:p>
          <a:p>
            <a:pPr indent="0" lvl="0" marL="0" rtl="0" algn="l">
              <a:spcBef>
                <a:spcPts val="0"/>
              </a:spcBef>
              <a:spcAft>
                <a:spcPts val="0"/>
              </a:spcAft>
              <a:buSzPts val="990"/>
              <a:buNone/>
            </a:pPr>
            <a:r>
              <a:t/>
            </a:r>
            <a:endParaRPr sz="112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8" name="Shape 168"/>
        <p:cNvGrpSpPr/>
        <p:nvPr/>
      </p:nvGrpSpPr>
      <p:grpSpPr>
        <a:xfrm>
          <a:off x="0" y="0"/>
          <a:ext cx="0" cy="0"/>
          <a:chOff x="0" y="0"/>
          <a:chExt cx="0" cy="0"/>
        </a:xfrm>
      </p:grpSpPr>
      <p:sp>
        <p:nvSpPr>
          <p:cNvPr id="169" name="Google Shape;169;p32"/>
          <p:cNvSpPr txBox="1"/>
          <p:nvPr>
            <p:ph type="title"/>
          </p:nvPr>
        </p:nvSpPr>
        <p:spPr>
          <a:xfrm>
            <a:off x="137775" y="99563"/>
            <a:ext cx="8878800" cy="8418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b="1" lang="en" sz="3100">
                <a:solidFill>
                  <a:srgbClr val="FFFFFF"/>
                </a:solidFill>
              </a:rPr>
              <a:t>VR activates the motor cortex in our sensory system</a:t>
            </a:r>
            <a:endParaRPr b="1" sz="3100">
              <a:solidFill>
                <a:srgbClr val="FFFFFF"/>
              </a:solidFill>
            </a:endParaRPr>
          </a:p>
        </p:txBody>
      </p:sp>
      <p:pic>
        <p:nvPicPr>
          <p:cNvPr descr="In this talk, Thong shares insights on how VR experiences are impacting training and development, health care, and even our own self perception. Virtual reality even has the capacity to create empathy and strengthen how we understand ourselves - and each other. Thong Nguyen is an entrepreneur who is using virtual reality to help people experience, test and learn from the future. His company, Roomera, works with innovative business leaders to apply VR within the enterprise to accelerate prototyping and research, enhance learning, and aid in sales development. Before Roomera, Thong spent 15 years in the corporate sector in roles ranging from analyst to VP and CTO. Featured as a 2017 Minnesota Business young entrepreneur, Thong has a profound fascination with exploring the nuances of human behavior, and is interested in technology that creates empathy and strengthens how we understand ourselves and each other. This talk was given at a TEDx event using the TED conference format but independently organized by a local community. Learn more at https://www.ted.com/tedx" id="170" name="Google Shape;170;p32" title="Can Virtual Reality Change Your Mind? | Thong Nguyen | TEDxMinneapolis">
            <a:hlinkClick r:id="rId3"/>
          </p:cNvPr>
          <p:cNvPicPr preferRelativeResize="0"/>
          <p:nvPr/>
        </p:nvPicPr>
        <p:blipFill>
          <a:blip r:embed="rId4">
            <a:alphaModFix/>
          </a:blip>
          <a:stretch>
            <a:fillRect/>
          </a:stretch>
        </p:blipFill>
        <p:spPr>
          <a:xfrm>
            <a:off x="1808897" y="818044"/>
            <a:ext cx="5526206" cy="414466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4" name="Shape 174"/>
        <p:cNvGrpSpPr/>
        <p:nvPr/>
      </p:nvGrpSpPr>
      <p:grpSpPr>
        <a:xfrm>
          <a:off x="0" y="0"/>
          <a:ext cx="0" cy="0"/>
          <a:chOff x="0" y="0"/>
          <a:chExt cx="0" cy="0"/>
        </a:xfrm>
      </p:grpSpPr>
      <p:sp>
        <p:nvSpPr>
          <p:cNvPr id="175" name="Google Shape;175;p33"/>
          <p:cNvSpPr txBox="1"/>
          <p:nvPr>
            <p:ph type="title"/>
          </p:nvPr>
        </p:nvSpPr>
        <p:spPr>
          <a:xfrm>
            <a:off x="0" y="75500"/>
            <a:ext cx="914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a:solidFill>
                  <a:schemeClr val="lt1"/>
                </a:solidFill>
              </a:rPr>
              <a:t>Brain–computer interface (BCI):</a:t>
            </a:r>
            <a:endParaRPr b="1">
              <a:solidFill>
                <a:schemeClr val="lt1"/>
              </a:solidFill>
            </a:endParaRPr>
          </a:p>
        </p:txBody>
      </p:sp>
      <p:sp>
        <p:nvSpPr>
          <p:cNvPr id="176" name="Google Shape;176;p33"/>
          <p:cNvSpPr txBox="1"/>
          <p:nvPr>
            <p:ph idx="1" type="body"/>
          </p:nvPr>
        </p:nvSpPr>
        <p:spPr>
          <a:xfrm>
            <a:off x="311700" y="774875"/>
            <a:ext cx="8520600" cy="3234300"/>
          </a:xfrm>
          <a:prstGeom prst="rect">
            <a:avLst/>
          </a:prstGeom>
        </p:spPr>
        <p:txBody>
          <a:bodyPr anchorCtr="0" anchor="t" bIns="91425" lIns="91425" spcFirstLastPara="1" rIns="91425" wrap="square" tIns="91425">
            <a:noAutofit/>
          </a:bodyPr>
          <a:lstStyle/>
          <a:p>
            <a:pPr indent="-393700" lvl="0" marL="457200" rtl="0" algn="l">
              <a:spcBef>
                <a:spcPts val="0"/>
              </a:spcBef>
              <a:spcAft>
                <a:spcPts val="0"/>
              </a:spcAft>
              <a:buClr>
                <a:schemeClr val="lt1"/>
              </a:buClr>
              <a:buSzPts val="2600"/>
              <a:buChar char="●"/>
            </a:pPr>
            <a:r>
              <a:rPr lang="en" sz="2600">
                <a:solidFill>
                  <a:schemeClr val="lt1"/>
                </a:solidFill>
              </a:rPr>
              <a:t>A direct communication pathway between the brain's electrical activity and an external device.</a:t>
            </a:r>
            <a:br>
              <a:rPr lang="en" sz="2600">
                <a:solidFill>
                  <a:schemeClr val="lt1"/>
                </a:solidFill>
              </a:rPr>
            </a:br>
            <a:endParaRPr sz="2600">
              <a:solidFill>
                <a:schemeClr val="lt1"/>
              </a:solidFill>
            </a:endParaRPr>
          </a:p>
          <a:p>
            <a:pPr indent="-393700" lvl="0" marL="457200" rtl="0" algn="l">
              <a:spcBef>
                <a:spcPts val="0"/>
              </a:spcBef>
              <a:spcAft>
                <a:spcPts val="0"/>
              </a:spcAft>
              <a:buClr>
                <a:schemeClr val="lt1"/>
              </a:buClr>
              <a:buSzPts val="2600"/>
              <a:buChar char="●"/>
            </a:pPr>
            <a:r>
              <a:rPr lang="en" sz="2600">
                <a:solidFill>
                  <a:schemeClr val="lt1"/>
                </a:solidFill>
              </a:rPr>
              <a:t>Research on BCIs began in the 1970s by Jacques Vidal at the University of California, Los Angeles (UCLA)</a:t>
            </a:r>
            <a:br>
              <a:rPr lang="en" sz="2600">
                <a:solidFill>
                  <a:schemeClr val="lt1"/>
                </a:solidFill>
              </a:rPr>
            </a:br>
            <a:endParaRPr sz="2600">
              <a:solidFill>
                <a:schemeClr val="lt1"/>
              </a:solidFill>
            </a:endParaRPr>
          </a:p>
          <a:p>
            <a:pPr indent="-393700" lvl="0" marL="457200" rtl="0" algn="l">
              <a:spcBef>
                <a:spcPts val="0"/>
              </a:spcBef>
              <a:spcAft>
                <a:spcPts val="0"/>
              </a:spcAft>
              <a:buClr>
                <a:schemeClr val="lt1"/>
              </a:buClr>
              <a:buSzPts val="2600"/>
              <a:buChar char="●"/>
            </a:pPr>
            <a:r>
              <a:rPr lang="en" sz="2600">
                <a:solidFill>
                  <a:schemeClr val="lt1"/>
                </a:solidFill>
              </a:rPr>
              <a:t>Implementations of BCIs range from non-invasive (EEG, MEG, MRI) to invasive (microelectrode array)</a:t>
            </a:r>
            <a:endParaRPr sz="2600">
              <a:solidFill>
                <a:schemeClr val="lt1"/>
              </a:solidFill>
            </a:endParaRPr>
          </a:p>
        </p:txBody>
      </p:sp>
      <p:sp>
        <p:nvSpPr>
          <p:cNvPr id="177" name="Google Shape;177;p33"/>
          <p:cNvSpPr txBox="1"/>
          <p:nvPr/>
        </p:nvSpPr>
        <p:spPr>
          <a:xfrm>
            <a:off x="8453425" y="4755300"/>
            <a:ext cx="817800" cy="38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lt1"/>
                </a:solidFill>
                <a:hlinkClick r:id="rId3">
                  <a:extLst>
                    <a:ext uri="{A12FA001-AC4F-418D-AE19-62706E023703}">
                      <ahyp:hlinkClr val="tx"/>
                    </a:ext>
                  </a:extLst>
                </a:hlinkClick>
              </a:rPr>
              <a:t>Source</a:t>
            </a:r>
            <a:endParaRPr sz="11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4"/>
          <p:cNvSpPr txBox="1"/>
          <p:nvPr>
            <p:ph type="title"/>
          </p:nvPr>
        </p:nvSpPr>
        <p:spPr>
          <a:xfrm>
            <a:off x="0" y="4570800"/>
            <a:ext cx="91440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hlinkClick r:id="rId3"/>
              </a:rPr>
              <a:t>https://neuralink.com</a:t>
            </a:r>
            <a:endParaRPr/>
          </a:p>
        </p:txBody>
      </p:sp>
      <p:pic>
        <p:nvPicPr>
          <p:cNvPr id="183" name="Google Shape;183;p34"/>
          <p:cNvPicPr preferRelativeResize="0"/>
          <p:nvPr/>
        </p:nvPicPr>
        <p:blipFill>
          <a:blip r:embed="rId4">
            <a:alphaModFix/>
          </a:blip>
          <a:stretch>
            <a:fillRect/>
          </a:stretch>
        </p:blipFill>
        <p:spPr>
          <a:xfrm>
            <a:off x="421500" y="85336"/>
            <a:ext cx="8301000" cy="2723764"/>
          </a:xfrm>
          <a:prstGeom prst="rect">
            <a:avLst/>
          </a:prstGeom>
          <a:noFill/>
          <a:ln>
            <a:noFill/>
          </a:ln>
        </p:spPr>
      </p:pic>
      <p:sp>
        <p:nvSpPr>
          <p:cNvPr id="184" name="Google Shape;184;p34"/>
          <p:cNvSpPr txBox="1"/>
          <p:nvPr/>
        </p:nvSpPr>
        <p:spPr>
          <a:xfrm>
            <a:off x="121350" y="2997250"/>
            <a:ext cx="8901300" cy="138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600"/>
              <a:t>Their mission is to “c</a:t>
            </a:r>
            <a:r>
              <a:rPr b="1" lang="en" sz="2600"/>
              <a:t>reate a generalized brain interface to restore autonomy to those with unmet medical needs today and unlock human potential tomorrow.”</a:t>
            </a:r>
            <a:endParaRPr b="1" sz="26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