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78" r:id="rId5"/>
    <p:sldId id="279" r:id="rId6"/>
    <p:sldId id="282" r:id="rId7"/>
    <p:sldId id="283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dewanehall.com/" TargetMode="External"/><Relationship Id="rId2" Type="http://schemas.openxmlformats.org/officeDocument/2006/relationships/hyperlink" Target="mailto:pearson.peterd222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3" y="2074339"/>
            <a:ext cx="721995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IS A LIBRARY FOUNDATION FOR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80733" y="3903138"/>
            <a:ext cx="7219954" cy="1049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How to Create or Re-Energize a Library Foundation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6AD3-6BF5-44E4-A39F-0A247771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RE-ENERGIZE THE FOUNDATION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FF77B-0A4C-E95D-48D2-A3BD384C1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most important standing committee is the Nominating or Governance Committee.</a:t>
            </a:r>
          </a:p>
          <a:p>
            <a:r>
              <a:rPr lang="en-US" dirty="0"/>
              <a:t>Your success in fundraising is all about the Board of the Foundation. </a:t>
            </a:r>
          </a:p>
          <a:p>
            <a:r>
              <a:rPr lang="en-US" dirty="0"/>
              <a:t>Foundation Board members should be community and civic leaders who are influential in the community: look for affluence and influence. </a:t>
            </a:r>
          </a:p>
          <a:p>
            <a:r>
              <a:rPr lang="en-US" dirty="0"/>
              <a:t>Someone who only identifies as a “book lover” is not the type of person to serve on a Foundation Board. They are a good fit for a Friends Board (or a book club!)</a:t>
            </a:r>
          </a:p>
          <a:p>
            <a:r>
              <a:rPr lang="en-US" dirty="0"/>
              <a:t>Create a job description for the Board which includes making an annual donation and opening doors for fundraising. Some current members may leave the Board just based on this. 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3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2BC0-2BC3-11F3-A350-812F53D2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RE-ENERGIZE THE FOUNDATION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A75F-8188-C45E-870A-A41E50F3D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Nominating Committee that consists of the best-connected individuals on the Board. </a:t>
            </a:r>
          </a:p>
          <a:p>
            <a:r>
              <a:rPr lang="en-US" dirty="0"/>
              <a:t>This committee should meet all year to identify prospects, discuss their merits and rank order them as desirable candidates. </a:t>
            </a:r>
          </a:p>
          <a:p>
            <a:r>
              <a:rPr lang="en-US" dirty="0"/>
              <a:t>Most importantly, it matters who approaches them to ask to join the Foundation Board. It may be a Nominating Committee member paired with someone else. </a:t>
            </a:r>
          </a:p>
          <a:p>
            <a:r>
              <a:rPr lang="en-US" dirty="0"/>
              <a:t>Hold an orientation for new Board members and bring all new Board members on at the same time to create a sense of belonging to a cohort. </a:t>
            </a:r>
          </a:p>
        </p:txBody>
      </p:sp>
    </p:spTree>
    <p:extLst>
      <p:ext uri="{BB962C8B-B14F-4D97-AF65-F5344CB8AC3E}">
        <p14:creationId xmlns:p14="http://schemas.microsoft.com/office/powerpoint/2010/main" val="318384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6DEA-22D0-132D-CF17-65FD5EC5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RE-ENERGIZE THE FOUNDATION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A724-4ECA-53C3-74AB-ADCF3598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term limits that are strictly enforced. </a:t>
            </a:r>
          </a:p>
          <a:p>
            <a:r>
              <a:rPr lang="en-US" dirty="0"/>
              <a:t>Keep former Board members involved in other ways.</a:t>
            </a:r>
          </a:p>
          <a:p>
            <a:r>
              <a:rPr lang="en-US" dirty="0"/>
              <a:t>Size matters: fundraising Boards do not have 5-7 members. Look at all of the successful nonprofit Boards in your community. They likely have 20-40 members. </a:t>
            </a:r>
          </a:p>
          <a:p>
            <a:r>
              <a:rPr lang="en-US" dirty="0"/>
              <a:t>Besides serving the organization’s mission, Board members want to feel a sense of belonging  through Board social opportunities to have fun.  </a:t>
            </a:r>
          </a:p>
        </p:txBody>
      </p:sp>
    </p:spTree>
    <p:extLst>
      <p:ext uri="{BB962C8B-B14F-4D97-AF65-F5344CB8AC3E}">
        <p14:creationId xmlns:p14="http://schemas.microsoft.com/office/powerpoint/2010/main" val="394783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0A81-C1F2-C887-3C05-AC14B1FF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DOESN’T JUST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DCF7-E1F5-7312-D5F6-CABDA3EA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Library Director needs to educate, nurture, and support the Foundation Board members. </a:t>
            </a:r>
          </a:p>
          <a:p>
            <a:r>
              <a:rPr lang="en-US" dirty="0"/>
              <a:t>Communication is an ongoing need to keep the Foundation on track.</a:t>
            </a:r>
          </a:p>
          <a:p>
            <a:r>
              <a:rPr lang="en-US" dirty="0"/>
              <a:t>Find ways to keep the Foundation Board members updated on current programs, services, and the needs of the community and Library. </a:t>
            </a:r>
          </a:p>
          <a:p>
            <a:r>
              <a:rPr lang="en-US" dirty="0"/>
              <a:t>A highly functioning Foundation can be the best possible partner to your Library. </a:t>
            </a:r>
          </a:p>
        </p:txBody>
      </p:sp>
    </p:spTree>
    <p:extLst>
      <p:ext uri="{BB962C8B-B14F-4D97-AF65-F5344CB8AC3E}">
        <p14:creationId xmlns:p14="http://schemas.microsoft.com/office/powerpoint/2010/main" val="322067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0D31-726A-1D50-3DB5-D05C7BF8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4F2F-8273-2870-04CE-7FD6435F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additional questions: Peter Pearson, </a:t>
            </a:r>
            <a:r>
              <a:rPr lang="en-US" dirty="0">
                <a:hlinkClick r:id="rId2"/>
              </a:rPr>
              <a:t>pearson.peterd222@gmail.com</a:t>
            </a:r>
            <a:r>
              <a:rPr lang="en-US" dirty="0"/>
              <a:t> or 651-335-3373. </a:t>
            </a:r>
            <a:r>
              <a:rPr lang="en-US" dirty="0">
                <a:hlinkClick r:id="rId3"/>
              </a:rPr>
              <a:t>www.pearsondewanehall.com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7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037E-673B-8F27-EBD1-D99121A2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81609-EE38-5EB0-79E6-F197578B8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How is a Library Foundation Different than a Friends Group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Friends are usually all volunteer organizations.</a:t>
            </a:r>
          </a:p>
          <a:p>
            <a:r>
              <a:rPr lang="en-US" sz="2400" dirty="0"/>
              <a:t>Foundations typically have paid fundraising staff.</a:t>
            </a:r>
          </a:p>
          <a:p>
            <a:r>
              <a:rPr lang="en-US" sz="2400" dirty="0"/>
              <a:t>In a library system with multiple branches, Friends usually support just one branch.</a:t>
            </a:r>
          </a:p>
          <a:p>
            <a:r>
              <a:rPr lang="en-US" sz="2400" dirty="0"/>
              <a:t>Foundations support initiatives that have a system wide impact.</a:t>
            </a:r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9CA76-1168-1273-DC98-4578BCDE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en-US" dirty="0"/>
              <a:t>Friends and Foundation Differences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BDC3-FDF0-2884-2B70-CD787C09A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Friends Board members are usually book lovers but not civic leaders.</a:t>
            </a:r>
          </a:p>
          <a:p>
            <a:pPr>
              <a:lnSpc>
                <a:spcPct val="100000"/>
              </a:lnSpc>
            </a:pPr>
            <a:r>
              <a:rPr lang="en-US" sz="1600"/>
              <a:t>Foundation Board members tend to be well connected and influential members of the community.</a:t>
            </a:r>
          </a:p>
          <a:p>
            <a:pPr>
              <a:lnSpc>
                <a:spcPct val="100000"/>
              </a:lnSpc>
            </a:pPr>
            <a:r>
              <a:rPr lang="en-US" sz="1600"/>
              <a:t>Foundation Boards are usually larger than Friends. Many Foundations have 20-40 Board members.</a:t>
            </a:r>
          </a:p>
          <a:p>
            <a:pPr>
              <a:lnSpc>
                <a:spcPct val="100000"/>
              </a:lnSpc>
            </a:pPr>
            <a:r>
              <a:rPr lang="en-US" sz="1600"/>
              <a:t>Friends derive the majority of their income from used book sales.</a:t>
            </a:r>
          </a:p>
          <a:p>
            <a:pPr>
              <a:lnSpc>
                <a:spcPct val="100000"/>
              </a:lnSpc>
            </a:pPr>
            <a:r>
              <a:rPr lang="en-US" sz="1600"/>
              <a:t>Foundations funding comes from individual donations and grants and sponsorships from corporations and outside foundations.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9731AECD-C15B-9C52-6CA5-128F4FCD5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8" r="26135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95170-4A92-732B-D6DE-A143F3B1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505804"/>
          </a:xfrm>
        </p:spPr>
        <p:txBody>
          <a:bodyPr>
            <a:normAutofit/>
          </a:bodyPr>
          <a:lstStyle/>
          <a:p>
            <a:r>
              <a:rPr lang="en-US" dirty="0"/>
              <a:t>IS A FOUNDATION RIGHT FOR YOU?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72E4FB9B-5557-91FF-8370-AD2EB80EC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2" r="38921" b="-2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6110-C522-DAA2-B118-4FB39F0EE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60" y="2286000"/>
            <a:ext cx="5978072" cy="34770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Private funds are not intended to replace public funding. They are to enhance a library’s services and programming. </a:t>
            </a:r>
          </a:p>
          <a:p>
            <a:pPr>
              <a:lnSpc>
                <a:spcPct val="100000"/>
              </a:lnSpc>
            </a:pPr>
            <a:r>
              <a:rPr lang="en-US" sz="1800"/>
              <a:t>If your local municipality cuts its library funding, the Foundation should not try to replace it. Your need is for a local advocacy campaign done by both Friends and Foundations. </a:t>
            </a:r>
          </a:p>
          <a:p>
            <a:pPr>
              <a:lnSpc>
                <a:spcPct val="100000"/>
              </a:lnSpc>
            </a:pPr>
            <a:r>
              <a:rPr lang="en-US" sz="1800"/>
              <a:t>When Friends are not providing enough private funding to do many of the innovative programs the library wants to offer, this may be the perfect time to create a Foundation. </a:t>
            </a:r>
          </a:p>
        </p:txBody>
      </p:sp>
    </p:spTree>
    <p:extLst>
      <p:ext uri="{BB962C8B-B14F-4D97-AF65-F5344CB8AC3E}">
        <p14:creationId xmlns:p14="http://schemas.microsoft.com/office/powerpoint/2010/main" val="130140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3A70-A6E1-5F94-B6FD-C8992713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CREATING A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0D334-87C1-451F-BADB-2B5842ACA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Library Director and the Governing Board must be in agreement about the need to create a Foundation. </a:t>
            </a:r>
          </a:p>
          <a:p>
            <a:r>
              <a:rPr lang="en-US" dirty="0"/>
              <a:t>Keep your Friends in the loop every step of the way. Let them know initially that their role is important and will not change with the creation of a Foundation. </a:t>
            </a:r>
          </a:p>
          <a:p>
            <a:r>
              <a:rPr lang="en-US" dirty="0"/>
              <a:t>You need to apply to the IRS for nonprofit 501(c)(3) status. You will probably need the assistance of an attorney to do this. The process takes about 6 months. </a:t>
            </a:r>
          </a:p>
          <a:p>
            <a:r>
              <a:rPr lang="en-US" dirty="0"/>
              <a:t>You need to create an organizing document (Articles of Incorporation) that restrict the organization’s activities to exempt purposes only.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0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2E06-4610-1B85-2B98-6ACF4B8F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CREATING A FOUNDATION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C43D-7478-1EE5-6FB1-9FCAB8FA8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By-Laws for the Foundation.</a:t>
            </a:r>
          </a:p>
          <a:p>
            <a:r>
              <a:rPr lang="en-US" dirty="0"/>
              <a:t>Recruit a beginning Board of Directors for the Foundation. Most states require a minimum of 3 initial Board members. Pick this group carefully.</a:t>
            </a:r>
          </a:p>
          <a:p>
            <a:r>
              <a:rPr lang="en-US" dirty="0"/>
              <a:t>Obtain an Employer Identification Number (EIN) from the IRS.</a:t>
            </a:r>
          </a:p>
          <a:p>
            <a:r>
              <a:rPr lang="en-US" dirty="0"/>
              <a:t>File your Articles of Incorporation with the State.</a:t>
            </a:r>
          </a:p>
          <a:p>
            <a:r>
              <a:rPr lang="en-US" dirty="0"/>
              <a:t>File IRS Form 1023 so the IRS can issue you a determination letter of your nonprofit tax-exempt status. Most corporate and foundation donors require this determination letter. </a:t>
            </a:r>
          </a:p>
        </p:txBody>
      </p:sp>
    </p:spTree>
    <p:extLst>
      <p:ext uri="{BB962C8B-B14F-4D97-AF65-F5344CB8AC3E}">
        <p14:creationId xmlns:p14="http://schemas.microsoft.com/office/powerpoint/2010/main" val="74736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C794-64FF-9ABF-BA1C-6F7E7B0B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CREATING A FOUNDATION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DBD3-2AAD-D0D2-30ED-0E4D5E312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also need to register as a charity with the State of Florida, Secretary of State’s office. </a:t>
            </a:r>
          </a:p>
          <a:p>
            <a:r>
              <a:rPr lang="en-US" dirty="0"/>
              <a:t>All bank accounts need to be kept separate from the Library’s. </a:t>
            </a:r>
          </a:p>
          <a:p>
            <a:r>
              <a:rPr lang="en-US" dirty="0"/>
              <a:t>You will need to annually file a Form 990 with the IRS, and file annually with the Florida Secretary of State’s office. </a:t>
            </a:r>
          </a:p>
        </p:txBody>
      </p:sp>
    </p:spTree>
    <p:extLst>
      <p:ext uri="{BB962C8B-B14F-4D97-AF65-F5344CB8AC3E}">
        <p14:creationId xmlns:p14="http://schemas.microsoft.com/office/powerpoint/2010/main" val="207163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2AE4-6253-3CBE-6F06-D5663446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RE-ENERGIZE AN UNDER-PERFORMING LIBRARY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91D7-EDFF-6A21-3112-91EFA4D51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dirty="0"/>
              <a:t>REASONS WHY A FOUNDATION MIGHT BE INEFFECTIVE</a:t>
            </a:r>
          </a:p>
          <a:p>
            <a:r>
              <a:rPr lang="en-US" dirty="0"/>
              <a:t>Poor communication with the Library</a:t>
            </a:r>
          </a:p>
          <a:p>
            <a:r>
              <a:rPr lang="en-US" dirty="0"/>
              <a:t>Lack of clearly defined purpose</a:t>
            </a:r>
          </a:p>
          <a:p>
            <a:r>
              <a:rPr lang="en-US" dirty="0"/>
              <a:t>Disagreement on what its funds will support</a:t>
            </a:r>
          </a:p>
          <a:p>
            <a:r>
              <a:rPr lang="en-US" dirty="0"/>
              <a:t>Troubled relationship with Friends</a:t>
            </a:r>
          </a:p>
          <a:p>
            <a:r>
              <a:rPr lang="en-US" dirty="0"/>
              <a:t>The wrong type of Board members have been recruited</a:t>
            </a:r>
          </a:p>
          <a:p>
            <a:r>
              <a:rPr lang="en-US" dirty="0"/>
              <a:t>No active committee structure</a:t>
            </a:r>
          </a:p>
        </p:txBody>
      </p:sp>
    </p:spTree>
    <p:extLst>
      <p:ext uri="{BB962C8B-B14F-4D97-AF65-F5344CB8AC3E}">
        <p14:creationId xmlns:p14="http://schemas.microsoft.com/office/powerpoint/2010/main" val="218408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0B72-657A-F5E1-571D-CA86CB26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Re-Energize an Under-Performing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C117-21B3-641E-450D-5C3D5DDA0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up regular communication channels between library administration and the Foundation’s staff or Board.</a:t>
            </a:r>
          </a:p>
          <a:p>
            <a:r>
              <a:rPr lang="en-US" dirty="0"/>
              <a:t>Create an MOU between the Foundation and the Library.</a:t>
            </a:r>
          </a:p>
          <a:p>
            <a:r>
              <a:rPr lang="en-US" dirty="0"/>
              <a:t>Create an ongoing process for the Library to request Foundation funds and for the Foundation to approve such requests.</a:t>
            </a:r>
          </a:p>
          <a:p>
            <a:r>
              <a:rPr lang="en-US" dirty="0"/>
              <a:t>Hold semi-annual or annual meetings of the Friends, Foundation and Trustees.</a:t>
            </a:r>
          </a:p>
          <a:p>
            <a:r>
              <a:rPr lang="en-US" dirty="0"/>
              <a:t>Have each Board appoint liaisons to the other Boards. </a:t>
            </a:r>
          </a:p>
          <a:p>
            <a:r>
              <a:rPr lang="en-US" dirty="0"/>
              <a:t>Create standing committees and schedule regular meetings of them.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61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{9EAA698A-57A9-4684-BF47-03500B2D9FA1}tf55705232_win32</Template>
  <TotalTime>1398</TotalTime>
  <Words>1019</Words>
  <Application>Microsoft Office PowerPoint</Application>
  <PresentationFormat>Widescreen</PresentationFormat>
  <Paragraphs>71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Goudy Old Style</vt:lpstr>
      <vt:lpstr>Wingdings 2</vt:lpstr>
      <vt:lpstr>SlateVTI</vt:lpstr>
      <vt:lpstr>IS A LIBRARY FOUNDATION FOR YOU?</vt:lpstr>
      <vt:lpstr>How is a Library Foundation Different than a Friends Group </vt:lpstr>
      <vt:lpstr>Friends and Foundation Differences Continued</vt:lpstr>
      <vt:lpstr>IS A FOUNDATION RIGHT FOR YOU?</vt:lpstr>
      <vt:lpstr>STEPS TO CREATING A FOUNDATION</vt:lpstr>
      <vt:lpstr>STEPS TO CREATING A FOUNDATION CONTINUED</vt:lpstr>
      <vt:lpstr>STEPS TO CREATING A FOUNDATION CONTINUED</vt:lpstr>
      <vt:lpstr>HOW TO RE-ENERGIZE AN UNDER-PERFORMING LIBRARY FOUNDATION</vt:lpstr>
      <vt:lpstr>Steps to Re-Energize an Under-Performing Foundation</vt:lpstr>
      <vt:lpstr>STEPS TO RE-ENERGIZE THE FOUNDATION CONTINUED</vt:lpstr>
      <vt:lpstr>STEPS TO RE-ENERGIZE THE FOUNDATION CONTINUED</vt:lpstr>
      <vt:lpstr>STEPS TO RE-ENERGIZE THE FOUNDATION CONTINUED</vt:lpstr>
      <vt:lpstr>SUCCESS DOESN’T JUST HAPPEN</vt:lpstr>
      <vt:lpstr>QUESTION AND ANSWER PERIOD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 LIBRARY FOUNDATION FOR YOU?</dc:title>
  <dc:creator>Peter Pearson</dc:creator>
  <cp:lastModifiedBy>Peter Pearson</cp:lastModifiedBy>
  <cp:revision>9</cp:revision>
  <dcterms:created xsi:type="dcterms:W3CDTF">2024-01-19T15:29:53Z</dcterms:created>
  <dcterms:modified xsi:type="dcterms:W3CDTF">2024-01-24T15:37:43Z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